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71" r:id="rId14"/>
    <p:sldId id="272" r:id="rId15"/>
    <p:sldId id="273" r:id="rId16"/>
    <p:sldId id="274" r:id="rId17"/>
    <p:sldId id="268" r:id="rId18"/>
    <p:sldId id="269"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60"/>
  </p:normalViewPr>
  <p:slideViewPr>
    <p:cSldViewPr snapToGrid="0">
      <p:cViewPr varScale="1">
        <p:scale>
          <a:sx n="42" d="100"/>
          <a:sy n="42" d="100"/>
        </p:scale>
        <p:origin x="56"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480E5-5C4D-4AD8-8951-6EE58F79E4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E9D80B-E3B1-436B-A071-DB28DCC21E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B4F090-5335-4C8D-A19F-DF5C2A985A09}"/>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5" name="Footer Placeholder 4">
            <a:extLst>
              <a:ext uri="{FF2B5EF4-FFF2-40B4-BE49-F238E27FC236}">
                <a16:creationId xmlns:a16="http://schemas.microsoft.com/office/drawing/2014/main" id="{21DD82B3-E4BD-482B-A985-EA1B788B69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94B5D4-7CAD-4CBA-8F70-CDE38F5FF02B}"/>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4237144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B21F9-676F-4518-9ED8-2DC34C2275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F334EA-D4D8-4CE9-AD6D-64664EE916B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09887-F0FC-47C6-A5AF-154286DA690D}"/>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5" name="Footer Placeholder 4">
            <a:extLst>
              <a:ext uri="{FF2B5EF4-FFF2-40B4-BE49-F238E27FC236}">
                <a16:creationId xmlns:a16="http://schemas.microsoft.com/office/drawing/2014/main" id="{56969262-CBF8-4A9F-B45C-A38F8C53C6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D04DE-A1E7-474D-94F3-CF5017E90965}"/>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2768300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BE48AE-354F-4470-8971-6708FB71FD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8FD7A6-2787-41DD-A0CF-CA039A8150C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C302CC-E953-4159-9DA3-F5DA7C9120B6}"/>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5" name="Footer Placeholder 4">
            <a:extLst>
              <a:ext uri="{FF2B5EF4-FFF2-40B4-BE49-F238E27FC236}">
                <a16:creationId xmlns:a16="http://schemas.microsoft.com/office/drawing/2014/main" id="{4316C225-2EBC-45A3-82FA-7F802EE068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7A6D27-E216-47E8-8EF1-C1414C7DEB31}"/>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1768673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A398E-AD2B-4E58-B6B3-0578450B1E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8416F-96EF-4C4D-A8E8-00D0455FFBC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7E24FD-7424-4D94-B268-2A359B93507C}"/>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5" name="Footer Placeholder 4">
            <a:extLst>
              <a:ext uri="{FF2B5EF4-FFF2-40B4-BE49-F238E27FC236}">
                <a16:creationId xmlns:a16="http://schemas.microsoft.com/office/drawing/2014/main" id="{B8045733-B15B-4A73-A513-31B2C4CF0D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F8AD4D-1AA5-43FE-A47F-ECB0ECE0045A}"/>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178572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81818-021B-4F7C-953B-402EBCA920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EE295F-3B43-4C87-AA4A-F8FC8EC87A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61832BE-C929-44A1-9C2F-182205F58226}"/>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5" name="Footer Placeholder 4">
            <a:extLst>
              <a:ext uri="{FF2B5EF4-FFF2-40B4-BE49-F238E27FC236}">
                <a16:creationId xmlns:a16="http://schemas.microsoft.com/office/drawing/2014/main" id="{F9874296-FEFE-4D22-9F2E-5D907BF79A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17485E-D0A9-476E-9E71-DA9AB9529249}"/>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399699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8A72E-0793-4EF9-804C-7484189CE9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4ADA90-3CD2-43FB-B5B7-C1FA50709D7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85F498-CAA7-4C22-9F5D-DE0B6F4B33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0866D-C1EC-460C-B1C0-346DDF38AB70}"/>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6" name="Footer Placeholder 5">
            <a:extLst>
              <a:ext uri="{FF2B5EF4-FFF2-40B4-BE49-F238E27FC236}">
                <a16:creationId xmlns:a16="http://schemas.microsoft.com/office/drawing/2014/main" id="{80EE1CFA-D6F6-4AEC-9A1A-FD81868D88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D66FD2-AF04-4E65-B581-13379B9B7CC3}"/>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336806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94947-719D-4229-A776-DA39E51C5F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4840C7-C048-4727-98D7-0B9F21ED6F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2D324BD-A970-4AE2-8B74-237E6BB2E09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F82ECD-94D0-4768-8B3C-914B548FA2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261EC96-36D6-4A04-8897-CEBEA49C388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66AF30-D662-43F1-A9B8-38514D06BECA}"/>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8" name="Footer Placeholder 7">
            <a:extLst>
              <a:ext uri="{FF2B5EF4-FFF2-40B4-BE49-F238E27FC236}">
                <a16:creationId xmlns:a16="http://schemas.microsoft.com/office/drawing/2014/main" id="{A3E7F985-17ED-48FF-8997-37353ED281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80838C8-7CFC-4606-965B-D23DECD69D7B}"/>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2641015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14939-C9B2-41D5-8DCB-382678E8A0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8BA2C2-C3DA-4474-807C-A31743C3E225}"/>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4" name="Footer Placeholder 3">
            <a:extLst>
              <a:ext uri="{FF2B5EF4-FFF2-40B4-BE49-F238E27FC236}">
                <a16:creationId xmlns:a16="http://schemas.microsoft.com/office/drawing/2014/main" id="{15AFCF65-F780-4F72-8FB6-BA31171759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DED4AB-A252-474F-8EFC-446E3640E244}"/>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1857858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18C452-A1BC-4A95-B285-E8C695DF12FD}"/>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3" name="Footer Placeholder 2">
            <a:extLst>
              <a:ext uri="{FF2B5EF4-FFF2-40B4-BE49-F238E27FC236}">
                <a16:creationId xmlns:a16="http://schemas.microsoft.com/office/drawing/2014/main" id="{A8A8029B-E296-4AAA-90A4-D05284BDAC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0F5AC6-B364-4630-A7A9-DC536BB45211}"/>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792158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6B872-343A-49CA-AFA6-57EA1D6813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6F13CC-6F63-4C1D-9181-A87CDA80A4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04F56-339B-4854-9214-1F9D7770BA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D4BB20-9AE7-4BE8-B8D3-FF9031D7B224}"/>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6" name="Footer Placeholder 5">
            <a:extLst>
              <a:ext uri="{FF2B5EF4-FFF2-40B4-BE49-F238E27FC236}">
                <a16:creationId xmlns:a16="http://schemas.microsoft.com/office/drawing/2014/main" id="{E3484F0A-FACC-49EF-B27F-FDCC5DEC78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243CD4-36E8-449B-97E1-65AB3D6215B8}"/>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1004149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DD96E-E21E-48B1-958D-AF571057EB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56E502-7CB0-431A-BF42-1F92741163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1BB03ED-CEE4-4137-8F34-9B97306282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F2A3BF-DA9E-4520-A9D9-68B01927730E}"/>
              </a:ext>
            </a:extLst>
          </p:cNvPr>
          <p:cNvSpPr>
            <a:spLocks noGrp="1"/>
          </p:cNvSpPr>
          <p:nvPr>
            <p:ph type="dt" sz="half" idx="10"/>
          </p:nvPr>
        </p:nvSpPr>
        <p:spPr/>
        <p:txBody>
          <a:bodyPr/>
          <a:lstStyle/>
          <a:p>
            <a:fld id="{87D8280C-CC3C-4F8F-9DAC-7E6C13854104}" type="datetimeFigureOut">
              <a:rPr lang="en-US" smtClean="0"/>
              <a:t>8/22/2025</a:t>
            </a:fld>
            <a:endParaRPr lang="en-US"/>
          </a:p>
        </p:txBody>
      </p:sp>
      <p:sp>
        <p:nvSpPr>
          <p:cNvPr id="6" name="Footer Placeholder 5">
            <a:extLst>
              <a:ext uri="{FF2B5EF4-FFF2-40B4-BE49-F238E27FC236}">
                <a16:creationId xmlns:a16="http://schemas.microsoft.com/office/drawing/2014/main" id="{6A3B9FC8-52F3-44E8-B6D5-BC9201441F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043A63-9B8F-4D93-B771-3208F81B496E}"/>
              </a:ext>
            </a:extLst>
          </p:cNvPr>
          <p:cNvSpPr>
            <a:spLocks noGrp="1"/>
          </p:cNvSpPr>
          <p:nvPr>
            <p:ph type="sldNum" sz="quarter" idx="12"/>
          </p:nvPr>
        </p:nvSpPr>
        <p:spPr/>
        <p:txBody>
          <a:bodyPr/>
          <a:lstStyle/>
          <a:p>
            <a:fld id="{5FEA57E2-07C3-4283-85B7-EC743AF053B8}" type="slidenum">
              <a:rPr lang="en-US" smtClean="0"/>
              <a:t>‹#›</a:t>
            </a:fld>
            <a:endParaRPr lang="en-US"/>
          </a:p>
        </p:txBody>
      </p:sp>
    </p:spTree>
    <p:extLst>
      <p:ext uri="{BB962C8B-B14F-4D97-AF65-F5344CB8AC3E}">
        <p14:creationId xmlns:p14="http://schemas.microsoft.com/office/powerpoint/2010/main" val="1185924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A49715-B0F8-42EC-ADF5-C714D0CA53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E73C89-29B7-4D3C-9BB6-D6ADCCE64C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B85869-DA74-4528-9051-DBBFA561D8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8280C-CC3C-4F8F-9DAC-7E6C13854104}" type="datetimeFigureOut">
              <a:rPr lang="en-US" smtClean="0"/>
              <a:t>8/22/2025</a:t>
            </a:fld>
            <a:endParaRPr lang="en-US"/>
          </a:p>
        </p:txBody>
      </p:sp>
      <p:sp>
        <p:nvSpPr>
          <p:cNvPr id="5" name="Footer Placeholder 4">
            <a:extLst>
              <a:ext uri="{FF2B5EF4-FFF2-40B4-BE49-F238E27FC236}">
                <a16:creationId xmlns:a16="http://schemas.microsoft.com/office/drawing/2014/main" id="{50B0F53E-AA75-4BC2-85E9-C8471CDBD7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2C07E87-1A5E-4373-9FE0-580E6A71F1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A57E2-07C3-4283-85B7-EC743AF053B8}" type="slidenum">
              <a:rPr lang="en-US" smtClean="0"/>
              <a:t>‹#›</a:t>
            </a:fld>
            <a:endParaRPr lang="en-US"/>
          </a:p>
        </p:txBody>
      </p:sp>
    </p:spTree>
    <p:extLst>
      <p:ext uri="{BB962C8B-B14F-4D97-AF65-F5344CB8AC3E}">
        <p14:creationId xmlns:p14="http://schemas.microsoft.com/office/powerpoint/2010/main" val="2998911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06DAD-ED7D-4F5E-BAAA-C7EDDA964BED}"/>
              </a:ext>
            </a:extLst>
          </p:cNvPr>
          <p:cNvSpPr>
            <a:spLocks noGrp="1"/>
          </p:cNvSpPr>
          <p:nvPr>
            <p:ph type="ctrTitle"/>
          </p:nvPr>
        </p:nvSpPr>
        <p:spPr>
          <a:xfrm>
            <a:off x="1524000" y="1122363"/>
            <a:ext cx="9144000" cy="1194117"/>
          </a:xfrm>
        </p:spPr>
        <p:txBody>
          <a:bodyPr>
            <a:normAutofit/>
          </a:bodyPr>
          <a:lstStyle/>
          <a:p>
            <a:r>
              <a:rPr lang="en-US" sz="4000" dirty="0"/>
              <a:t>Distribution Management</a:t>
            </a:r>
          </a:p>
        </p:txBody>
      </p:sp>
      <p:sp>
        <p:nvSpPr>
          <p:cNvPr id="3" name="Subtitle 2">
            <a:extLst>
              <a:ext uri="{FF2B5EF4-FFF2-40B4-BE49-F238E27FC236}">
                <a16:creationId xmlns:a16="http://schemas.microsoft.com/office/drawing/2014/main" id="{98920408-85F4-420D-B7C3-CF6251432AEA}"/>
              </a:ext>
            </a:extLst>
          </p:cNvPr>
          <p:cNvSpPr>
            <a:spLocks noGrp="1"/>
          </p:cNvSpPr>
          <p:nvPr>
            <p:ph type="subTitle" idx="1"/>
          </p:nvPr>
        </p:nvSpPr>
        <p:spPr>
          <a:xfrm>
            <a:off x="1524000" y="2468879"/>
            <a:ext cx="9144000" cy="3688081"/>
          </a:xfrm>
        </p:spPr>
        <p:txBody>
          <a:bodyPr>
            <a:normAutofit/>
          </a:bodyPr>
          <a:lstStyle/>
          <a:p>
            <a:endParaRPr lang="en-US" dirty="0"/>
          </a:p>
          <a:p>
            <a:endParaRPr lang="en-US" dirty="0"/>
          </a:p>
          <a:p>
            <a:endParaRPr lang="en-US" dirty="0"/>
          </a:p>
          <a:p>
            <a:endParaRPr lang="en-US" dirty="0"/>
          </a:p>
          <a:p>
            <a:endParaRPr lang="en-US" dirty="0"/>
          </a:p>
          <a:p>
            <a:endParaRPr lang="en-US" dirty="0"/>
          </a:p>
          <a:p>
            <a:r>
              <a:rPr lang="en-US" dirty="0"/>
              <a:t>Elias D. </a:t>
            </a:r>
            <a:r>
              <a:rPr lang="en-US" dirty="0" err="1"/>
              <a:t>Dimaano</a:t>
            </a:r>
            <a:r>
              <a:rPr lang="en-US" dirty="0"/>
              <a:t>, </a:t>
            </a:r>
            <a:r>
              <a:rPr lang="en-US" dirty="0" err="1"/>
              <a:t>MAEd</a:t>
            </a:r>
            <a:endParaRPr lang="en-US" dirty="0"/>
          </a:p>
          <a:p>
            <a:r>
              <a:rPr lang="en-US" dirty="0"/>
              <a:t>COBM</a:t>
            </a:r>
          </a:p>
        </p:txBody>
      </p:sp>
      <p:pic>
        <p:nvPicPr>
          <p:cNvPr id="5" name="Picture 4">
            <a:extLst>
              <a:ext uri="{FF2B5EF4-FFF2-40B4-BE49-F238E27FC236}">
                <a16:creationId xmlns:a16="http://schemas.microsoft.com/office/drawing/2014/main" id="{B308C25B-19CC-4CAA-9C6C-F70E2AC38F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7760" y="2697479"/>
            <a:ext cx="1701165" cy="1769746"/>
          </a:xfrm>
          <a:prstGeom prst="rect">
            <a:avLst/>
          </a:prstGeom>
        </p:spPr>
      </p:pic>
    </p:spTree>
    <p:extLst>
      <p:ext uri="{BB962C8B-B14F-4D97-AF65-F5344CB8AC3E}">
        <p14:creationId xmlns:p14="http://schemas.microsoft.com/office/powerpoint/2010/main" val="2958486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B43F1-453B-453C-9444-20053BDBAFF1}"/>
              </a:ext>
            </a:extLst>
          </p:cNvPr>
          <p:cNvSpPr>
            <a:spLocks noGrp="1"/>
          </p:cNvSpPr>
          <p:nvPr>
            <p:ph type="title"/>
          </p:nvPr>
        </p:nvSpPr>
        <p:spPr/>
        <p:txBody>
          <a:bodyPr/>
          <a:lstStyle/>
          <a:p>
            <a:r>
              <a:rPr lang="en-US" dirty="0"/>
              <a:t>Course Description</a:t>
            </a:r>
          </a:p>
        </p:txBody>
      </p:sp>
      <p:sp>
        <p:nvSpPr>
          <p:cNvPr id="3" name="Content Placeholder 2">
            <a:extLst>
              <a:ext uri="{FF2B5EF4-FFF2-40B4-BE49-F238E27FC236}">
                <a16:creationId xmlns:a16="http://schemas.microsoft.com/office/drawing/2014/main" id="{6E153FD0-259A-4B83-B093-8BF00A4C9050}"/>
              </a:ext>
            </a:extLst>
          </p:cNvPr>
          <p:cNvSpPr>
            <a:spLocks noGrp="1"/>
          </p:cNvSpPr>
          <p:nvPr>
            <p:ph idx="1"/>
          </p:nvPr>
        </p:nvSpPr>
        <p:spPr/>
        <p:txBody>
          <a:bodyPr/>
          <a:lstStyle/>
          <a:p>
            <a:pPr algn="just"/>
            <a:r>
              <a:rPr lang="en-US" dirty="0"/>
              <a:t>This course focuses on the principles and practices of physical distribution and channel management. It equips students with knowledge on designing, managing, and evaluating distribution strategies to deliver value to customers and gain competitive advantage. Topics include types of distribution channels, logistics, supply chain management, wholesaling, retailing, e-commerce, and legal and ethical issues related to distribution. Emphasis is given to strategic decision-making and application of distribution concepts in real business scenarios.</a:t>
            </a:r>
          </a:p>
          <a:p>
            <a:endParaRPr lang="en-US" dirty="0"/>
          </a:p>
        </p:txBody>
      </p:sp>
    </p:spTree>
    <p:extLst>
      <p:ext uri="{BB962C8B-B14F-4D97-AF65-F5344CB8AC3E}">
        <p14:creationId xmlns:p14="http://schemas.microsoft.com/office/powerpoint/2010/main" val="3566749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B22F2-4C9C-4775-90BC-5C213F4FF240}"/>
              </a:ext>
            </a:extLst>
          </p:cNvPr>
          <p:cNvSpPr>
            <a:spLocks noGrp="1"/>
          </p:cNvSpPr>
          <p:nvPr>
            <p:ph type="title"/>
          </p:nvPr>
        </p:nvSpPr>
        <p:spPr/>
        <p:txBody>
          <a:bodyPr/>
          <a:lstStyle/>
          <a:p>
            <a:r>
              <a:rPr lang="en-US" dirty="0"/>
              <a:t>Week 2</a:t>
            </a:r>
          </a:p>
        </p:txBody>
      </p:sp>
      <p:sp>
        <p:nvSpPr>
          <p:cNvPr id="3" name="Content Placeholder 2">
            <a:extLst>
              <a:ext uri="{FF2B5EF4-FFF2-40B4-BE49-F238E27FC236}">
                <a16:creationId xmlns:a16="http://schemas.microsoft.com/office/drawing/2014/main" id="{296785EA-C953-4B9E-9F03-335EC8F6CDE9}"/>
              </a:ext>
            </a:extLst>
          </p:cNvPr>
          <p:cNvSpPr>
            <a:spLocks noGrp="1"/>
          </p:cNvSpPr>
          <p:nvPr>
            <p:ph idx="1"/>
          </p:nvPr>
        </p:nvSpPr>
        <p:spPr/>
        <p:txBody>
          <a:bodyPr/>
          <a:lstStyle/>
          <a:p>
            <a:r>
              <a:rPr lang="en-US" dirty="0"/>
              <a:t>Distribution Channels</a:t>
            </a:r>
          </a:p>
          <a:p>
            <a:endParaRPr lang="en-US" dirty="0"/>
          </a:p>
          <a:p>
            <a:pPr marL="0" indent="0">
              <a:buNone/>
            </a:pPr>
            <a:r>
              <a:rPr lang="en-US" dirty="0"/>
              <a:t>		Types of distribution channels</a:t>
            </a:r>
          </a:p>
          <a:p>
            <a:pPr marL="0" indent="0">
              <a:buNone/>
            </a:pPr>
            <a:endParaRPr lang="en-US" dirty="0"/>
          </a:p>
          <a:p>
            <a:pPr marL="0" indent="0">
              <a:buNone/>
            </a:pPr>
            <a:r>
              <a:rPr lang="en-US" dirty="0"/>
              <a:t>		Roles of distribution channels</a:t>
            </a:r>
          </a:p>
        </p:txBody>
      </p:sp>
    </p:spTree>
    <p:extLst>
      <p:ext uri="{BB962C8B-B14F-4D97-AF65-F5344CB8AC3E}">
        <p14:creationId xmlns:p14="http://schemas.microsoft.com/office/powerpoint/2010/main" val="659248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18BA3-A60C-41E1-8EE2-6C8C2099AE2A}"/>
              </a:ext>
            </a:extLst>
          </p:cNvPr>
          <p:cNvSpPr>
            <a:spLocks noGrp="1"/>
          </p:cNvSpPr>
          <p:nvPr>
            <p:ph type="title"/>
          </p:nvPr>
        </p:nvSpPr>
        <p:spPr/>
        <p:txBody>
          <a:bodyPr/>
          <a:lstStyle/>
          <a:p>
            <a:r>
              <a:rPr lang="en-US" dirty="0"/>
              <a:t>Week 3</a:t>
            </a:r>
          </a:p>
        </p:txBody>
      </p:sp>
      <p:sp>
        <p:nvSpPr>
          <p:cNvPr id="3" name="Content Placeholder 2">
            <a:extLst>
              <a:ext uri="{FF2B5EF4-FFF2-40B4-BE49-F238E27FC236}">
                <a16:creationId xmlns:a16="http://schemas.microsoft.com/office/drawing/2014/main" id="{A132833E-67FF-472C-84CF-0E68190E1DB9}"/>
              </a:ext>
            </a:extLst>
          </p:cNvPr>
          <p:cNvSpPr>
            <a:spLocks noGrp="1"/>
          </p:cNvSpPr>
          <p:nvPr>
            <p:ph idx="1"/>
          </p:nvPr>
        </p:nvSpPr>
        <p:spPr/>
        <p:txBody>
          <a:bodyPr/>
          <a:lstStyle/>
          <a:p>
            <a:endParaRPr lang="en-US" dirty="0"/>
          </a:p>
          <a:p>
            <a:r>
              <a:rPr lang="en-US" dirty="0"/>
              <a:t>Distribution channels design and strategies</a:t>
            </a:r>
          </a:p>
          <a:p>
            <a:endParaRPr lang="en-US" dirty="0"/>
          </a:p>
          <a:p>
            <a:pPr marL="0" indent="0">
              <a:buNone/>
            </a:pPr>
            <a:r>
              <a:rPr lang="en-US" dirty="0"/>
              <a:t>		Channels structure</a:t>
            </a:r>
          </a:p>
          <a:p>
            <a:pPr marL="0" indent="0">
              <a:buNone/>
            </a:pPr>
            <a:r>
              <a:rPr lang="en-US" dirty="0"/>
              <a:t>		Roles in decision making</a:t>
            </a:r>
          </a:p>
        </p:txBody>
      </p:sp>
    </p:spTree>
    <p:extLst>
      <p:ext uri="{BB962C8B-B14F-4D97-AF65-F5344CB8AC3E}">
        <p14:creationId xmlns:p14="http://schemas.microsoft.com/office/powerpoint/2010/main" val="3606348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266FD-1D6E-40AE-857E-BFFB02BB63EA}"/>
              </a:ext>
            </a:extLst>
          </p:cNvPr>
          <p:cNvSpPr>
            <a:spLocks noGrp="1"/>
          </p:cNvSpPr>
          <p:nvPr>
            <p:ph type="title"/>
          </p:nvPr>
        </p:nvSpPr>
        <p:spPr/>
        <p:txBody>
          <a:bodyPr/>
          <a:lstStyle/>
          <a:p>
            <a:r>
              <a:rPr lang="en-US" dirty="0"/>
              <a:t>Stages in distribution channel</a:t>
            </a:r>
          </a:p>
        </p:txBody>
      </p:sp>
      <p:sp>
        <p:nvSpPr>
          <p:cNvPr id="3" name="Content Placeholder 2">
            <a:extLst>
              <a:ext uri="{FF2B5EF4-FFF2-40B4-BE49-F238E27FC236}">
                <a16:creationId xmlns:a16="http://schemas.microsoft.com/office/drawing/2014/main" id="{98C6700B-0A63-41AD-BC27-2BE9F4E7F811}"/>
              </a:ext>
            </a:extLst>
          </p:cNvPr>
          <p:cNvSpPr>
            <a:spLocks noGrp="1"/>
          </p:cNvSpPr>
          <p:nvPr>
            <p:ph idx="1"/>
          </p:nvPr>
        </p:nvSpPr>
        <p:spPr/>
        <p:txBody>
          <a:bodyPr/>
          <a:lstStyle/>
          <a:p>
            <a:r>
              <a:rPr lang="en-US" dirty="0"/>
              <a:t>Producer</a:t>
            </a:r>
          </a:p>
          <a:p>
            <a:r>
              <a:rPr lang="en-US" dirty="0"/>
              <a:t>Wholesaler</a:t>
            </a:r>
          </a:p>
          <a:p>
            <a:r>
              <a:rPr lang="en-US" dirty="0"/>
              <a:t>Retailer</a:t>
            </a:r>
          </a:p>
          <a:p>
            <a:r>
              <a:rPr lang="en-US" dirty="0"/>
              <a:t>Customer</a:t>
            </a:r>
          </a:p>
          <a:p>
            <a:endParaRPr lang="en-US" dirty="0"/>
          </a:p>
          <a:p>
            <a:endParaRPr lang="en-US" dirty="0"/>
          </a:p>
        </p:txBody>
      </p:sp>
    </p:spTree>
    <p:extLst>
      <p:ext uri="{BB962C8B-B14F-4D97-AF65-F5344CB8AC3E}">
        <p14:creationId xmlns:p14="http://schemas.microsoft.com/office/powerpoint/2010/main" val="3415692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C0691-4D6F-4157-8521-4247DC890FFE}"/>
              </a:ext>
            </a:extLst>
          </p:cNvPr>
          <p:cNvSpPr>
            <a:spLocks noGrp="1"/>
          </p:cNvSpPr>
          <p:nvPr>
            <p:ph type="title"/>
          </p:nvPr>
        </p:nvSpPr>
        <p:spPr/>
        <p:txBody>
          <a:bodyPr/>
          <a:lstStyle/>
          <a:p>
            <a:r>
              <a:rPr lang="en-US" dirty="0"/>
              <a:t>Types of distribution channel</a:t>
            </a:r>
          </a:p>
        </p:txBody>
      </p:sp>
      <p:sp>
        <p:nvSpPr>
          <p:cNvPr id="3" name="Content Placeholder 2">
            <a:extLst>
              <a:ext uri="{FF2B5EF4-FFF2-40B4-BE49-F238E27FC236}">
                <a16:creationId xmlns:a16="http://schemas.microsoft.com/office/drawing/2014/main" id="{9AD574E7-C605-458B-B3CC-C5FFF81A69CD}"/>
              </a:ext>
            </a:extLst>
          </p:cNvPr>
          <p:cNvSpPr>
            <a:spLocks noGrp="1"/>
          </p:cNvSpPr>
          <p:nvPr>
            <p:ph idx="1"/>
          </p:nvPr>
        </p:nvSpPr>
        <p:spPr/>
        <p:txBody>
          <a:bodyPr/>
          <a:lstStyle/>
          <a:p>
            <a:r>
              <a:rPr lang="en-US" dirty="0"/>
              <a:t>Direct – Manufacturer sells directly to the customer</a:t>
            </a:r>
          </a:p>
          <a:p>
            <a:pPr marL="0" indent="0">
              <a:buNone/>
            </a:pPr>
            <a:endParaRPr lang="en-US" dirty="0"/>
          </a:p>
          <a:p>
            <a:r>
              <a:rPr lang="en-US" dirty="0"/>
              <a:t>Retail – Manufacturer sells to the retailer – to the customer</a:t>
            </a:r>
          </a:p>
          <a:p>
            <a:pPr marL="0" indent="0">
              <a:buNone/>
            </a:pPr>
            <a:endParaRPr lang="en-US" dirty="0"/>
          </a:p>
          <a:p>
            <a:r>
              <a:rPr lang="en-US" dirty="0"/>
              <a:t>Wholesale – Manufacturer sells to the wholesaler – retailer – customer</a:t>
            </a:r>
          </a:p>
          <a:p>
            <a:pPr marL="0" indent="0">
              <a:buNone/>
            </a:pPr>
            <a:endParaRPr lang="en-US" dirty="0"/>
          </a:p>
          <a:p>
            <a:r>
              <a:rPr lang="en-US" dirty="0"/>
              <a:t>Agent – Manufacturer sells to agents – wholesaler – retailer - customer</a:t>
            </a:r>
          </a:p>
        </p:txBody>
      </p:sp>
    </p:spTree>
    <p:extLst>
      <p:ext uri="{BB962C8B-B14F-4D97-AF65-F5344CB8AC3E}">
        <p14:creationId xmlns:p14="http://schemas.microsoft.com/office/powerpoint/2010/main" val="1286153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0A11C-90C9-468F-95E5-0629366FC361}"/>
              </a:ext>
            </a:extLst>
          </p:cNvPr>
          <p:cNvSpPr>
            <a:spLocks noGrp="1"/>
          </p:cNvSpPr>
          <p:nvPr>
            <p:ph type="title"/>
          </p:nvPr>
        </p:nvSpPr>
        <p:spPr/>
        <p:txBody>
          <a:bodyPr/>
          <a:lstStyle/>
          <a:p>
            <a:r>
              <a:rPr lang="en-US" dirty="0"/>
              <a:t>Parts of distribution channel</a:t>
            </a:r>
          </a:p>
        </p:txBody>
      </p:sp>
      <p:sp>
        <p:nvSpPr>
          <p:cNvPr id="3" name="Content Placeholder 2">
            <a:extLst>
              <a:ext uri="{FF2B5EF4-FFF2-40B4-BE49-F238E27FC236}">
                <a16:creationId xmlns:a16="http://schemas.microsoft.com/office/drawing/2014/main" id="{B0A21998-01ED-4867-A542-CE4AA4387347}"/>
              </a:ext>
            </a:extLst>
          </p:cNvPr>
          <p:cNvSpPr>
            <a:spLocks noGrp="1"/>
          </p:cNvSpPr>
          <p:nvPr>
            <p:ph idx="1"/>
          </p:nvPr>
        </p:nvSpPr>
        <p:spPr/>
        <p:txBody>
          <a:bodyPr/>
          <a:lstStyle/>
          <a:p>
            <a:r>
              <a:rPr lang="en-US" dirty="0"/>
              <a:t>Direct</a:t>
            </a:r>
          </a:p>
          <a:p>
            <a:r>
              <a:rPr lang="en-US" dirty="0"/>
              <a:t>Hybrid</a:t>
            </a:r>
          </a:p>
          <a:p>
            <a:r>
              <a:rPr lang="en-US" dirty="0"/>
              <a:t>indirect</a:t>
            </a:r>
          </a:p>
        </p:txBody>
      </p:sp>
    </p:spTree>
    <p:extLst>
      <p:ext uri="{BB962C8B-B14F-4D97-AF65-F5344CB8AC3E}">
        <p14:creationId xmlns:p14="http://schemas.microsoft.com/office/powerpoint/2010/main" val="2859947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DB08E-5E74-447F-95DC-842A03EEAB07}"/>
              </a:ext>
            </a:extLst>
          </p:cNvPr>
          <p:cNvSpPr>
            <a:spLocks noGrp="1"/>
          </p:cNvSpPr>
          <p:nvPr>
            <p:ph type="title"/>
          </p:nvPr>
        </p:nvSpPr>
        <p:spPr/>
        <p:txBody>
          <a:bodyPr/>
          <a:lstStyle/>
          <a:p>
            <a:r>
              <a:rPr lang="en-US" dirty="0"/>
              <a:t>4 Cs of Distribution</a:t>
            </a:r>
          </a:p>
        </p:txBody>
      </p:sp>
      <p:sp>
        <p:nvSpPr>
          <p:cNvPr id="3" name="Content Placeholder 2">
            <a:extLst>
              <a:ext uri="{FF2B5EF4-FFF2-40B4-BE49-F238E27FC236}">
                <a16:creationId xmlns:a16="http://schemas.microsoft.com/office/drawing/2014/main" id="{3C18A464-3EFD-4BB7-AC5D-6BB6A038F54E}"/>
              </a:ext>
            </a:extLst>
          </p:cNvPr>
          <p:cNvSpPr>
            <a:spLocks noGrp="1"/>
          </p:cNvSpPr>
          <p:nvPr>
            <p:ph idx="1"/>
          </p:nvPr>
        </p:nvSpPr>
        <p:spPr/>
        <p:txBody>
          <a:bodyPr>
            <a:normAutofit fontScale="92500" lnSpcReduction="20000"/>
          </a:bodyPr>
          <a:lstStyle/>
          <a:p>
            <a:r>
              <a:rPr lang="en-US" dirty="0"/>
              <a:t>Consumer</a:t>
            </a:r>
          </a:p>
          <a:p>
            <a:r>
              <a:rPr lang="en-US" dirty="0"/>
              <a:t>Cost</a:t>
            </a:r>
          </a:p>
          <a:p>
            <a:r>
              <a:rPr lang="en-US" dirty="0"/>
              <a:t>Convenience</a:t>
            </a:r>
          </a:p>
          <a:p>
            <a:r>
              <a:rPr lang="en-US" dirty="0"/>
              <a:t>(Communication)</a:t>
            </a:r>
          </a:p>
          <a:p>
            <a:endParaRPr lang="en-US" dirty="0"/>
          </a:p>
          <a:p>
            <a:pPr marL="0" indent="0">
              <a:buNone/>
            </a:pPr>
            <a:r>
              <a:rPr lang="en-US" dirty="0"/>
              <a:t>6 Cs</a:t>
            </a:r>
          </a:p>
          <a:p>
            <a:pPr marL="0" indent="0">
              <a:buNone/>
            </a:pPr>
            <a:endParaRPr lang="en-US" dirty="0"/>
          </a:p>
          <a:p>
            <a:pPr marL="0" indent="0">
              <a:buNone/>
            </a:pPr>
            <a:r>
              <a:rPr lang="en-US" dirty="0"/>
              <a:t>Control</a:t>
            </a:r>
          </a:p>
          <a:p>
            <a:pPr marL="0" indent="0">
              <a:buNone/>
            </a:pPr>
            <a:r>
              <a:rPr lang="en-US" dirty="0"/>
              <a:t>Collaboration</a:t>
            </a:r>
          </a:p>
          <a:p>
            <a:pPr marL="0" indent="0">
              <a:buNone/>
            </a:pPr>
            <a:r>
              <a:rPr lang="en-US" dirty="0"/>
              <a:t>Competitive advance</a:t>
            </a:r>
          </a:p>
        </p:txBody>
      </p:sp>
    </p:spTree>
    <p:extLst>
      <p:ext uri="{BB962C8B-B14F-4D97-AF65-F5344CB8AC3E}">
        <p14:creationId xmlns:p14="http://schemas.microsoft.com/office/powerpoint/2010/main" val="11195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01DC2-FC2C-4170-800C-CEACE38314EC}"/>
              </a:ext>
            </a:extLst>
          </p:cNvPr>
          <p:cNvSpPr>
            <a:spLocks noGrp="1"/>
          </p:cNvSpPr>
          <p:nvPr>
            <p:ph type="title"/>
          </p:nvPr>
        </p:nvSpPr>
        <p:spPr/>
        <p:txBody>
          <a:bodyPr/>
          <a:lstStyle/>
          <a:p>
            <a:r>
              <a:rPr lang="en-US" dirty="0"/>
              <a:t>Week 4</a:t>
            </a:r>
          </a:p>
        </p:txBody>
      </p:sp>
      <p:sp>
        <p:nvSpPr>
          <p:cNvPr id="3" name="Content Placeholder 2">
            <a:extLst>
              <a:ext uri="{FF2B5EF4-FFF2-40B4-BE49-F238E27FC236}">
                <a16:creationId xmlns:a16="http://schemas.microsoft.com/office/drawing/2014/main" id="{C7E047B6-3D73-453C-A722-4092C0AC7129}"/>
              </a:ext>
            </a:extLst>
          </p:cNvPr>
          <p:cNvSpPr>
            <a:spLocks noGrp="1"/>
          </p:cNvSpPr>
          <p:nvPr>
            <p:ph idx="1"/>
          </p:nvPr>
        </p:nvSpPr>
        <p:spPr/>
        <p:txBody>
          <a:bodyPr/>
          <a:lstStyle/>
          <a:p>
            <a:r>
              <a:rPr lang="en-US" dirty="0"/>
              <a:t>Conflicts and Cooperation</a:t>
            </a:r>
          </a:p>
          <a:p>
            <a:endParaRPr lang="en-US" dirty="0"/>
          </a:p>
          <a:p>
            <a:pPr marL="0" indent="0">
              <a:buNone/>
            </a:pPr>
            <a:r>
              <a:rPr lang="en-US" dirty="0"/>
              <a:t>		How to negotiate</a:t>
            </a:r>
          </a:p>
        </p:txBody>
      </p:sp>
    </p:spTree>
    <p:extLst>
      <p:ext uri="{BB962C8B-B14F-4D97-AF65-F5344CB8AC3E}">
        <p14:creationId xmlns:p14="http://schemas.microsoft.com/office/powerpoint/2010/main" val="2837519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37EA-FF43-4173-95E9-3B6BA39EAECB}"/>
              </a:ext>
            </a:extLst>
          </p:cNvPr>
          <p:cNvSpPr>
            <a:spLocks noGrp="1"/>
          </p:cNvSpPr>
          <p:nvPr>
            <p:ph type="title"/>
          </p:nvPr>
        </p:nvSpPr>
        <p:spPr/>
        <p:txBody>
          <a:bodyPr/>
          <a:lstStyle/>
          <a:p>
            <a:r>
              <a:rPr lang="en-US" dirty="0"/>
              <a:t>Week 5</a:t>
            </a:r>
          </a:p>
        </p:txBody>
      </p:sp>
      <p:sp>
        <p:nvSpPr>
          <p:cNvPr id="3" name="Content Placeholder 2">
            <a:extLst>
              <a:ext uri="{FF2B5EF4-FFF2-40B4-BE49-F238E27FC236}">
                <a16:creationId xmlns:a16="http://schemas.microsoft.com/office/drawing/2014/main" id="{7BCD627C-ED0D-40F9-8E16-DE1FC8FB7E07}"/>
              </a:ext>
            </a:extLst>
          </p:cNvPr>
          <p:cNvSpPr>
            <a:spLocks noGrp="1"/>
          </p:cNvSpPr>
          <p:nvPr>
            <p:ph idx="1"/>
          </p:nvPr>
        </p:nvSpPr>
        <p:spPr/>
        <p:txBody>
          <a:bodyPr/>
          <a:lstStyle/>
          <a:p>
            <a:r>
              <a:rPr lang="en-US" dirty="0"/>
              <a:t>Retail and Wholesale</a:t>
            </a:r>
          </a:p>
          <a:p>
            <a:endParaRPr lang="en-US" dirty="0"/>
          </a:p>
          <a:p>
            <a:pPr marL="0" indent="0">
              <a:buNone/>
            </a:pPr>
            <a:r>
              <a:rPr lang="en-US" dirty="0"/>
              <a:t>		Mechanics of Retail and Wholesale</a:t>
            </a:r>
          </a:p>
        </p:txBody>
      </p:sp>
    </p:spTree>
    <p:extLst>
      <p:ext uri="{BB962C8B-B14F-4D97-AF65-F5344CB8AC3E}">
        <p14:creationId xmlns:p14="http://schemas.microsoft.com/office/powerpoint/2010/main" val="815745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ACECD-AFC5-48A0-BC9B-9457F2792D0B}"/>
              </a:ext>
            </a:extLst>
          </p:cNvPr>
          <p:cNvSpPr>
            <a:spLocks noGrp="1"/>
          </p:cNvSpPr>
          <p:nvPr>
            <p:ph type="title"/>
          </p:nvPr>
        </p:nvSpPr>
        <p:spPr/>
        <p:txBody>
          <a:bodyPr/>
          <a:lstStyle/>
          <a:p>
            <a:r>
              <a:rPr lang="en-US" dirty="0"/>
              <a:t>Week 6</a:t>
            </a:r>
          </a:p>
        </p:txBody>
      </p:sp>
      <p:sp>
        <p:nvSpPr>
          <p:cNvPr id="3" name="Content Placeholder 2">
            <a:extLst>
              <a:ext uri="{FF2B5EF4-FFF2-40B4-BE49-F238E27FC236}">
                <a16:creationId xmlns:a16="http://schemas.microsoft.com/office/drawing/2014/main" id="{07630CC8-3736-4315-AE0E-A37742673FAF}"/>
              </a:ext>
            </a:extLst>
          </p:cNvPr>
          <p:cNvSpPr>
            <a:spLocks noGrp="1"/>
          </p:cNvSpPr>
          <p:nvPr>
            <p:ph idx="1"/>
          </p:nvPr>
        </p:nvSpPr>
        <p:spPr/>
        <p:txBody>
          <a:bodyPr/>
          <a:lstStyle/>
          <a:p>
            <a:r>
              <a:rPr lang="en-US" dirty="0"/>
              <a:t>Exam</a:t>
            </a:r>
          </a:p>
        </p:txBody>
      </p:sp>
    </p:spTree>
    <p:extLst>
      <p:ext uri="{BB962C8B-B14F-4D97-AF65-F5344CB8AC3E}">
        <p14:creationId xmlns:p14="http://schemas.microsoft.com/office/powerpoint/2010/main" val="54155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65A5E-DB7B-4F4F-A6DF-FBBD2874416C}"/>
              </a:ext>
            </a:extLst>
          </p:cNvPr>
          <p:cNvSpPr>
            <a:spLocks noGrp="1"/>
          </p:cNvSpPr>
          <p:nvPr>
            <p:ph type="title"/>
          </p:nvPr>
        </p:nvSpPr>
        <p:spPr/>
        <p:txBody>
          <a:bodyPr/>
          <a:lstStyle/>
          <a:p>
            <a:pPr algn="ctr"/>
            <a:r>
              <a:rPr lang="en-US" dirty="0"/>
              <a:t>Welcome to FCPC</a:t>
            </a:r>
          </a:p>
        </p:txBody>
      </p:sp>
      <p:sp>
        <p:nvSpPr>
          <p:cNvPr id="3" name="Content Placeholder 2">
            <a:extLst>
              <a:ext uri="{FF2B5EF4-FFF2-40B4-BE49-F238E27FC236}">
                <a16:creationId xmlns:a16="http://schemas.microsoft.com/office/drawing/2014/main" id="{FB161865-2630-475F-9620-8D0085D7242F}"/>
              </a:ext>
            </a:extLst>
          </p:cNvPr>
          <p:cNvSpPr>
            <a:spLocks noGrp="1"/>
          </p:cNvSpPr>
          <p:nvPr>
            <p:ph idx="1"/>
          </p:nvPr>
        </p:nvSpPr>
        <p:spPr/>
        <p:txBody>
          <a:bodyPr/>
          <a:lstStyle/>
          <a:p>
            <a:endParaRPr lang="en-US" dirty="0"/>
          </a:p>
          <a:p>
            <a:r>
              <a:rPr lang="en-US" dirty="0"/>
              <a:t>First City Providential College</a:t>
            </a:r>
          </a:p>
        </p:txBody>
      </p:sp>
    </p:spTree>
    <p:extLst>
      <p:ext uri="{BB962C8B-B14F-4D97-AF65-F5344CB8AC3E}">
        <p14:creationId xmlns:p14="http://schemas.microsoft.com/office/powerpoint/2010/main" val="1559097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83F32-ADDF-4CDC-921E-585F3A5808EF}"/>
              </a:ext>
            </a:extLst>
          </p:cNvPr>
          <p:cNvSpPr>
            <a:spLocks noGrp="1"/>
          </p:cNvSpPr>
          <p:nvPr>
            <p:ph type="title"/>
          </p:nvPr>
        </p:nvSpPr>
        <p:spPr/>
        <p:txBody>
          <a:bodyPr/>
          <a:lstStyle/>
          <a:p>
            <a:r>
              <a:rPr lang="en-US" dirty="0"/>
              <a:t>vision</a:t>
            </a:r>
          </a:p>
        </p:txBody>
      </p:sp>
      <p:sp>
        <p:nvSpPr>
          <p:cNvPr id="3" name="Content Placeholder 2">
            <a:extLst>
              <a:ext uri="{FF2B5EF4-FFF2-40B4-BE49-F238E27FC236}">
                <a16:creationId xmlns:a16="http://schemas.microsoft.com/office/drawing/2014/main" id="{7E1C1674-09A8-4751-A7D4-38322D4743DB}"/>
              </a:ext>
            </a:extLst>
          </p:cNvPr>
          <p:cNvSpPr>
            <a:spLocks noGrp="1"/>
          </p:cNvSpPr>
          <p:nvPr>
            <p:ph idx="1"/>
          </p:nvPr>
        </p:nvSpPr>
        <p:spPr/>
        <p:txBody>
          <a:bodyPr/>
          <a:lstStyle/>
          <a:p>
            <a:r>
              <a:rPr lang="en-US" dirty="0"/>
              <a:t>The First City Providential College shall be a world-class university for lifelong learning.</a:t>
            </a:r>
          </a:p>
          <a:p>
            <a:endParaRPr lang="en-US" dirty="0"/>
          </a:p>
        </p:txBody>
      </p:sp>
    </p:spTree>
    <p:extLst>
      <p:ext uri="{BB962C8B-B14F-4D97-AF65-F5344CB8AC3E}">
        <p14:creationId xmlns:p14="http://schemas.microsoft.com/office/powerpoint/2010/main" val="2020849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BA93E-99E5-41EF-AC4B-AF9A51A109AC}"/>
              </a:ext>
            </a:extLst>
          </p:cNvPr>
          <p:cNvSpPr>
            <a:spLocks noGrp="1"/>
          </p:cNvSpPr>
          <p:nvPr>
            <p:ph type="title"/>
          </p:nvPr>
        </p:nvSpPr>
        <p:spPr/>
        <p:txBody>
          <a:bodyPr/>
          <a:lstStyle/>
          <a:p>
            <a:r>
              <a:rPr lang="en-US" dirty="0"/>
              <a:t>Mission</a:t>
            </a:r>
          </a:p>
        </p:txBody>
      </p:sp>
      <p:sp>
        <p:nvSpPr>
          <p:cNvPr id="3" name="Content Placeholder 2">
            <a:extLst>
              <a:ext uri="{FF2B5EF4-FFF2-40B4-BE49-F238E27FC236}">
                <a16:creationId xmlns:a16="http://schemas.microsoft.com/office/drawing/2014/main" id="{F54EFE9A-39EA-4B08-B90E-E7760D106E40}"/>
              </a:ext>
            </a:extLst>
          </p:cNvPr>
          <p:cNvSpPr>
            <a:spLocks noGrp="1"/>
          </p:cNvSpPr>
          <p:nvPr>
            <p:ph idx="1"/>
          </p:nvPr>
        </p:nvSpPr>
        <p:spPr/>
        <p:txBody>
          <a:bodyPr/>
          <a:lstStyle/>
          <a:p>
            <a:r>
              <a:rPr lang="en-US" dirty="0"/>
              <a:t>First City Providential College shall:</a:t>
            </a:r>
          </a:p>
          <a:p>
            <a:pPr lvl="0" algn="just"/>
            <a:r>
              <a:rPr lang="en-US" dirty="0"/>
              <a:t>Offer relevant and multidisciplinary academic programs to produce lifelong learners who are globally competitive and socially responsible professionals.</a:t>
            </a:r>
          </a:p>
          <a:p>
            <a:pPr lvl="0" algn="just"/>
            <a:r>
              <a:rPr lang="en-US" dirty="0"/>
              <a:t>Produce viable researches for local and international publication and utilization.</a:t>
            </a:r>
          </a:p>
          <a:p>
            <a:r>
              <a:rPr lang="en-US" dirty="0"/>
              <a:t>Implement collaborative and sustainable community extension services</a:t>
            </a:r>
          </a:p>
          <a:p>
            <a:endParaRPr lang="en-US" dirty="0"/>
          </a:p>
        </p:txBody>
      </p:sp>
    </p:spTree>
    <p:extLst>
      <p:ext uri="{BB962C8B-B14F-4D97-AF65-F5344CB8AC3E}">
        <p14:creationId xmlns:p14="http://schemas.microsoft.com/office/powerpoint/2010/main" val="2915435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7E3E3-AFF0-48A9-B3A2-245E2AC4796D}"/>
              </a:ext>
            </a:extLst>
          </p:cNvPr>
          <p:cNvSpPr>
            <a:spLocks noGrp="1"/>
          </p:cNvSpPr>
          <p:nvPr>
            <p:ph type="title"/>
          </p:nvPr>
        </p:nvSpPr>
        <p:spPr>
          <a:xfrm>
            <a:off x="944880" y="365125"/>
            <a:ext cx="10408920" cy="1325563"/>
          </a:xfrm>
        </p:spPr>
        <p:txBody>
          <a:bodyPr/>
          <a:lstStyle/>
          <a:p>
            <a:r>
              <a:rPr lang="en-US" dirty="0"/>
              <a:t>COBM</a:t>
            </a:r>
          </a:p>
        </p:txBody>
      </p:sp>
      <p:sp>
        <p:nvSpPr>
          <p:cNvPr id="3" name="Content Placeholder 2">
            <a:extLst>
              <a:ext uri="{FF2B5EF4-FFF2-40B4-BE49-F238E27FC236}">
                <a16:creationId xmlns:a16="http://schemas.microsoft.com/office/drawing/2014/main" id="{A4313F0B-8997-4EF7-A527-A6DB85BF3410}"/>
              </a:ext>
            </a:extLst>
          </p:cNvPr>
          <p:cNvSpPr>
            <a:spLocks noGrp="1"/>
          </p:cNvSpPr>
          <p:nvPr>
            <p:ph idx="1"/>
          </p:nvPr>
        </p:nvSpPr>
        <p:spPr/>
        <p:txBody>
          <a:bodyPr>
            <a:normAutofit lnSpcReduction="10000"/>
          </a:bodyPr>
          <a:lstStyle/>
          <a:p>
            <a:pPr marL="0" indent="0" algn="ctr">
              <a:buNone/>
            </a:pPr>
            <a:r>
              <a:rPr lang="en-US" dirty="0"/>
              <a:t>College of Business Management</a:t>
            </a:r>
          </a:p>
          <a:p>
            <a:endParaRPr lang="en-US" dirty="0"/>
          </a:p>
          <a:p>
            <a:pPr marL="0" indent="0">
              <a:buNone/>
            </a:pPr>
            <a:r>
              <a:rPr lang="en-US" dirty="0"/>
              <a:t>Dean: 		Dr. Michelle </a:t>
            </a:r>
            <a:r>
              <a:rPr lang="en-US" dirty="0" err="1"/>
              <a:t>Naig</a:t>
            </a:r>
            <a:endParaRPr lang="en-US" dirty="0"/>
          </a:p>
          <a:p>
            <a:pPr marL="0" indent="0">
              <a:buNone/>
            </a:pPr>
            <a:endParaRPr lang="en-US" dirty="0"/>
          </a:p>
          <a:p>
            <a:pPr marL="0" indent="0">
              <a:buNone/>
            </a:pPr>
            <a:r>
              <a:rPr lang="en-US" dirty="0"/>
              <a:t>Program Head:	</a:t>
            </a:r>
          </a:p>
          <a:p>
            <a:pPr marL="0" indent="0">
              <a:buNone/>
            </a:pPr>
            <a:endParaRPr lang="en-US" dirty="0"/>
          </a:p>
          <a:p>
            <a:pPr marL="0" indent="0">
              <a:buNone/>
            </a:pPr>
            <a:endParaRPr lang="en-US" dirty="0"/>
          </a:p>
          <a:p>
            <a:pPr marL="0" indent="0">
              <a:buNone/>
            </a:pPr>
            <a:endParaRPr lang="en-US" dirty="0"/>
          </a:p>
          <a:p>
            <a:pPr marL="0" indent="0">
              <a:buNone/>
            </a:pPr>
            <a:r>
              <a:rPr lang="en-US" dirty="0"/>
              <a:t>                               Dr. Alan Lancelot D. </a:t>
            </a:r>
            <a:r>
              <a:rPr lang="en-US" dirty="0" err="1"/>
              <a:t>Makasiar</a:t>
            </a:r>
            <a:r>
              <a:rPr lang="en-US" dirty="0"/>
              <a:t> </a:t>
            </a:r>
          </a:p>
          <a:p>
            <a:pPr marL="0" indent="0">
              <a:buNone/>
            </a:pPr>
            <a:endParaRPr lang="en-US" dirty="0"/>
          </a:p>
        </p:txBody>
      </p:sp>
      <p:pic>
        <p:nvPicPr>
          <p:cNvPr id="5" name="Picture 4">
            <a:extLst>
              <a:ext uri="{FF2B5EF4-FFF2-40B4-BE49-F238E27FC236}">
                <a16:creationId xmlns:a16="http://schemas.microsoft.com/office/drawing/2014/main" id="{A3416CF4-4A67-46DE-8E1F-20427E6396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8710" y="3789998"/>
            <a:ext cx="1539240" cy="1443037"/>
          </a:xfrm>
          <a:prstGeom prst="rect">
            <a:avLst/>
          </a:prstGeom>
        </p:spPr>
      </p:pic>
    </p:spTree>
    <p:extLst>
      <p:ext uri="{BB962C8B-B14F-4D97-AF65-F5344CB8AC3E}">
        <p14:creationId xmlns:p14="http://schemas.microsoft.com/office/powerpoint/2010/main" val="3398161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38E4C-E291-4E29-9522-41B8E3507577}"/>
              </a:ext>
            </a:extLst>
          </p:cNvPr>
          <p:cNvSpPr>
            <a:spLocks noGrp="1"/>
          </p:cNvSpPr>
          <p:nvPr>
            <p:ph type="title"/>
          </p:nvPr>
        </p:nvSpPr>
        <p:spPr>
          <a:xfrm>
            <a:off x="838200" y="365125"/>
            <a:ext cx="10515600" cy="1325563"/>
          </a:xfrm>
        </p:spPr>
        <p:txBody>
          <a:bodyPr/>
          <a:lstStyle/>
          <a:p>
            <a:pPr algn="ctr"/>
            <a:r>
              <a:rPr lang="en-US" dirty="0"/>
              <a:t>Course</a:t>
            </a:r>
          </a:p>
        </p:txBody>
      </p:sp>
      <p:sp>
        <p:nvSpPr>
          <p:cNvPr id="3" name="Content Placeholder 2">
            <a:extLst>
              <a:ext uri="{FF2B5EF4-FFF2-40B4-BE49-F238E27FC236}">
                <a16:creationId xmlns:a16="http://schemas.microsoft.com/office/drawing/2014/main" id="{207F0AE1-9FE4-4F30-AF58-782FEBF6439F}"/>
              </a:ext>
            </a:extLst>
          </p:cNvPr>
          <p:cNvSpPr>
            <a:spLocks noGrp="1"/>
          </p:cNvSpPr>
          <p:nvPr>
            <p:ph idx="1"/>
          </p:nvPr>
        </p:nvSpPr>
        <p:spPr/>
        <p:txBody>
          <a:bodyPr/>
          <a:lstStyle/>
          <a:p>
            <a:endParaRPr lang="en-US" dirty="0"/>
          </a:p>
          <a:p>
            <a:r>
              <a:rPr lang="en-US" dirty="0"/>
              <a:t>Distribution Management</a:t>
            </a:r>
          </a:p>
        </p:txBody>
      </p:sp>
    </p:spTree>
    <p:extLst>
      <p:ext uri="{BB962C8B-B14F-4D97-AF65-F5344CB8AC3E}">
        <p14:creationId xmlns:p14="http://schemas.microsoft.com/office/powerpoint/2010/main" val="2355708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EB8BE-F482-4F04-AF04-2215D7920B2A}"/>
              </a:ext>
            </a:extLst>
          </p:cNvPr>
          <p:cNvSpPr>
            <a:spLocks noGrp="1"/>
          </p:cNvSpPr>
          <p:nvPr>
            <p:ph type="title"/>
          </p:nvPr>
        </p:nvSpPr>
        <p:spPr/>
        <p:txBody>
          <a:bodyPr/>
          <a:lstStyle/>
          <a:p>
            <a:r>
              <a:rPr lang="en-US" dirty="0"/>
              <a:t>Course Overview</a:t>
            </a:r>
          </a:p>
        </p:txBody>
      </p:sp>
      <p:sp>
        <p:nvSpPr>
          <p:cNvPr id="3" name="Content Placeholder 2">
            <a:extLst>
              <a:ext uri="{FF2B5EF4-FFF2-40B4-BE49-F238E27FC236}">
                <a16:creationId xmlns:a16="http://schemas.microsoft.com/office/drawing/2014/main" id="{BEC4201B-1DA5-4E10-99EC-355818F4DEF8}"/>
              </a:ext>
            </a:extLst>
          </p:cNvPr>
          <p:cNvSpPr>
            <a:spLocks noGrp="1"/>
          </p:cNvSpPr>
          <p:nvPr>
            <p:ph idx="1"/>
          </p:nvPr>
        </p:nvSpPr>
        <p:spPr/>
        <p:txBody>
          <a:bodyPr/>
          <a:lstStyle/>
          <a:p>
            <a:pPr lvl="0"/>
            <a:r>
              <a:rPr lang="en-US" dirty="0"/>
              <a:t>Principles and strategies of distribution management</a:t>
            </a:r>
          </a:p>
          <a:p>
            <a:pPr lvl="0"/>
            <a:r>
              <a:rPr lang="en-US" dirty="0"/>
              <a:t>Movement of products/services from producers to consumers</a:t>
            </a:r>
          </a:p>
          <a:p>
            <a:pPr lvl="0"/>
            <a:r>
              <a:rPr lang="en-US" dirty="0"/>
              <a:t>Impact of distribution on marketing performance</a:t>
            </a:r>
          </a:p>
          <a:p>
            <a:endParaRPr lang="en-US" dirty="0"/>
          </a:p>
        </p:txBody>
      </p:sp>
    </p:spTree>
    <p:extLst>
      <p:ext uri="{BB962C8B-B14F-4D97-AF65-F5344CB8AC3E}">
        <p14:creationId xmlns:p14="http://schemas.microsoft.com/office/powerpoint/2010/main" val="903392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9275E-600E-491F-9026-628A8D33DE95}"/>
              </a:ext>
            </a:extLst>
          </p:cNvPr>
          <p:cNvSpPr>
            <a:spLocks noGrp="1"/>
          </p:cNvSpPr>
          <p:nvPr>
            <p:ph type="title"/>
          </p:nvPr>
        </p:nvSpPr>
        <p:spPr/>
        <p:txBody>
          <a:bodyPr/>
          <a:lstStyle/>
          <a:p>
            <a:r>
              <a:rPr lang="en-US" dirty="0"/>
              <a:t>Expectations</a:t>
            </a:r>
          </a:p>
        </p:txBody>
      </p:sp>
      <p:sp>
        <p:nvSpPr>
          <p:cNvPr id="3" name="Content Placeholder 2">
            <a:extLst>
              <a:ext uri="{FF2B5EF4-FFF2-40B4-BE49-F238E27FC236}">
                <a16:creationId xmlns:a16="http://schemas.microsoft.com/office/drawing/2014/main" id="{A47F2747-BDCA-4A49-BFAA-6E6DB68C7572}"/>
              </a:ext>
            </a:extLst>
          </p:cNvPr>
          <p:cNvSpPr>
            <a:spLocks noGrp="1"/>
          </p:cNvSpPr>
          <p:nvPr>
            <p:ph idx="1"/>
          </p:nvPr>
        </p:nvSpPr>
        <p:spPr/>
        <p:txBody>
          <a:bodyPr/>
          <a:lstStyle/>
          <a:p>
            <a:r>
              <a:rPr lang="en-US" dirty="0"/>
              <a:t>Prelim 				30 points</a:t>
            </a:r>
          </a:p>
          <a:p>
            <a:endParaRPr lang="en-US" dirty="0"/>
          </a:p>
          <a:p>
            <a:r>
              <a:rPr lang="en-US" dirty="0"/>
              <a:t>Midterm				30 points</a:t>
            </a:r>
          </a:p>
          <a:p>
            <a:endParaRPr lang="en-US" dirty="0"/>
          </a:p>
          <a:p>
            <a:r>
              <a:rPr lang="en-US" dirty="0"/>
              <a:t>Finals				30 points</a:t>
            </a:r>
          </a:p>
          <a:p>
            <a:endParaRPr lang="en-US" dirty="0"/>
          </a:p>
          <a:p>
            <a:r>
              <a:rPr lang="en-US" dirty="0"/>
              <a:t>Final Exam / Field Fam		10 points</a:t>
            </a:r>
          </a:p>
        </p:txBody>
      </p:sp>
    </p:spTree>
    <p:extLst>
      <p:ext uri="{BB962C8B-B14F-4D97-AF65-F5344CB8AC3E}">
        <p14:creationId xmlns:p14="http://schemas.microsoft.com/office/powerpoint/2010/main" val="3593905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95B17-327B-4CD4-A00E-3D46704889C3}"/>
              </a:ext>
            </a:extLst>
          </p:cNvPr>
          <p:cNvSpPr>
            <a:spLocks noGrp="1"/>
          </p:cNvSpPr>
          <p:nvPr>
            <p:ph type="title"/>
          </p:nvPr>
        </p:nvSpPr>
        <p:spPr/>
        <p:txBody>
          <a:bodyPr/>
          <a:lstStyle/>
          <a:p>
            <a:r>
              <a:rPr lang="en-US" dirty="0"/>
              <a:t>Students will learn to:</a:t>
            </a:r>
          </a:p>
        </p:txBody>
      </p:sp>
      <p:sp>
        <p:nvSpPr>
          <p:cNvPr id="3" name="Content Placeholder 2">
            <a:extLst>
              <a:ext uri="{FF2B5EF4-FFF2-40B4-BE49-F238E27FC236}">
                <a16:creationId xmlns:a16="http://schemas.microsoft.com/office/drawing/2014/main" id="{F5D7BB20-43E6-4062-97B4-ACBC808A4E31}"/>
              </a:ext>
            </a:extLst>
          </p:cNvPr>
          <p:cNvSpPr>
            <a:spLocks noGrp="1"/>
          </p:cNvSpPr>
          <p:nvPr>
            <p:ph idx="1"/>
          </p:nvPr>
        </p:nvSpPr>
        <p:spPr/>
        <p:txBody>
          <a:bodyPr>
            <a:normAutofit lnSpcReduction="10000"/>
          </a:bodyPr>
          <a:lstStyle/>
          <a:p>
            <a:r>
              <a:rPr lang="en-US" dirty="0"/>
              <a:t>Explain the role and importance of distribution in marketing strategy and identify and evaluate different types of marketing channels and intermediaries</a:t>
            </a:r>
          </a:p>
          <a:p>
            <a:endParaRPr lang="en-US" dirty="0"/>
          </a:p>
          <a:p>
            <a:r>
              <a:rPr lang="en-US" dirty="0"/>
              <a:t>Analyze the functions and performance of logistics and supply chain systems, and apply distribution management tools in designing and managing channel strategies</a:t>
            </a:r>
          </a:p>
          <a:p>
            <a:endParaRPr lang="en-US" dirty="0"/>
          </a:p>
          <a:p>
            <a:r>
              <a:rPr lang="en-US" dirty="0"/>
              <a:t>Assess current trends and innovations in distribution including commerce and technology adoption</a:t>
            </a:r>
          </a:p>
        </p:txBody>
      </p:sp>
    </p:spTree>
    <p:extLst>
      <p:ext uri="{BB962C8B-B14F-4D97-AF65-F5344CB8AC3E}">
        <p14:creationId xmlns:p14="http://schemas.microsoft.com/office/powerpoint/2010/main" val="2649339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438</Words>
  <Application>Microsoft Office PowerPoint</Application>
  <PresentationFormat>Widescreen</PresentationFormat>
  <Paragraphs>102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Distribution Management</vt:lpstr>
      <vt:lpstr>Welcome to FCPC</vt:lpstr>
      <vt:lpstr>vision</vt:lpstr>
      <vt:lpstr>Mission</vt:lpstr>
      <vt:lpstr>COBM</vt:lpstr>
      <vt:lpstr>Course</vt:lpstr>
      <vt:lpstr>Course Overview</vt:lpstr>
      <vt:lpstr>Expectations</vt:lpstr>
      <vt:lpstr>Students will learn to:</vt:lpstr>
      <vt:lpstr>Course Description</vt:lpstr>
      <vt:lpstr>Week 2</vt:lpstr>
      <vt:lpstr>Week 3</vt:lpstr>
      <vt:lpstr>Stages in distribution channel</vt:lpstr>
      <vt:lpstr>Types of distribution channel</vt:lpstr>
      <vt:lpstr>Parts of distribution channel</vt:lpstr>
      <vt:lpstr>4 Cs of Distribution</vt:lpstr>
      <vt:lpstr>Week 4</vt:lpstr>
      <vt:lpstr>Week 5</vt:lpstr>
      <vt:lpstr>Week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Distribution Management</dc:title>
  <dc:creator>Dimaano, Elias (Student)</dc:creator>
  <cp:lastModifiedBy>Dimaano, Elias (Student)</cp:lastModifiedBy>
  <cp:revision>18</cp:revision>
  <dcterms:created xsi:type="dcterms:W3CDTF">2025-07-28T23:38:08Z</dcterms:created>
  <dcterms:modified xsi:type="dcterms:W3CDTF">2025-08-22T12:27:02Z</dcterms:modified>
</cp:coreProperties>
</file>