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4" r:id="rId14"/>
    <p:sldId id="275" r:id="rId15"/>
    <p:sldId id="276" r:id="rId16"/>
    <p:sldId id="277" r:id="rId17"/>
    <p:sldId id="278" r:id="rId18"/>
    <p:sldId id="268" r:id="rId19"/>
    <p:sldId id="269" r:id="rId20"/>
    <p:sldId id="279" r:id="rId21"/>
    <p:sldId id="280" r:id="rId22"/>
    <p:sldId id="270" r:id="rId23"/>
    <p:sldId id="271" r:id="rId24"/>
    <p:sldId id="282" r:id="rId25"/>
    <p:sldId id="283" r:id="rId26"/>
    <p:sldId id="284" r:id="rId27"/>
    <p:sldId id="272" r:id="rId28"/>
    <p:sldId id="281" r:id="rId29"/>
    <p:sldId id="273" r:id="rId30"/>
    <p:sldId id="285" r:id="rId31"/>
    <p:sldId id="286" r:id="rId32"/>
    <p:sldId id="287" r:id="rId33"/>
    <p:sldId id="288" r:id="rId34"/>
    <p:sldId id="289" r:id="rId35"/>
    <p:sldId id="290" r:id="rId36"/>
    <p:sldId id="291" r:id="rId37"/>
    <p:sldId id="292" r:id="rId38"/>
    <p:sldId id="293"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1" autoAdjust="0"/>
    <p:restoredTop sz="94660"/>
  </p:normalViewPr>
  <p:slideViewPr>
    <p:cSldViewPr snapToGrid="0">
      <p:cViewPr varScale="1">
        <p:scale>
          <a:sx n="37" d="100"/>
          <a:sy n="37" d="100"/>
        </p:scale>
        <p:origin x="60" y="6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93154-EF45-448B-AA55-583286BD3ED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939564A-72A1-4C6E-ACB5-B4C8BCB0C3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5DE9E4-CCFE-434E-88D5-0B429DF2DA94}"/>
              </a:ext>
            </a:extLst>
          </p:cNvPr>
          <p:cNvSpPr>
            <a:spLocks noGrp="1"/>
          </p:cNvSpPr>
          <p:nvPr>
            <p:ph type="dt" sz="half" idx="10"/>
          </p:nvPr>
        </p:nvSpPr>
        <p:spPr/>
        <p:txBody>
          <a:bodyPr/>
          <a:lstStyle/>
          <a:p>
            <a:fld id="{24DD46AE-B21A-4F62-952E-A9B83394D881}" type="datetimeFigureOut">
              <a:rPr lang="en-US" smtClean="0"/>
              <a:t>9/17/2025</a:t>
            </a:fld>
            <a:endParaRPr lang="en-US"/>
          </a:p>
        </p:txBody>
      </p:sp>
      <p:sp>
        <p:nvSpPr>
          <p:cNvPr id="5" name="Footer Placeholder 4">
            <a:extLst>
              <a:ext uri="{FF2B5EF4-FFF2-40B4-BE49-F238E27FC236}">
                <a16:creationId xmlns:a16="http://schemas.microsoft.com/office/drawing/2014/main" id="{425914CA-ED7F-47EC-B4BA-A8E0F7CF1F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E3A21B-897B-48CA-B29E-F79F0DEE5C9A}"/>
              </a:ext>
            </a:extLst>
          </p:cNvPr>
          <p:cNvSpPr>
            <a:spLocks noGrp="1"/>
          </p:cNvSpPr>
          <p:nvPr>
            <p:ph type="sldNum" sz="quarter" idx="12"/>
          </p:nvPr>
        </p:nvSpPr>
        <p:spPr/>
        <p:txBody>
          <a:bodyPr/>
          <a:lstStyle/>
          <a:p>
            <a:fld id="{049EB775-C134-4CF8-81FF-62668ABD5BC2}" type="slidenum">
              <a:rPr lang="en-US" smtClean="0"/>
              <a:t>‹#›</a:t>
            </a:fld>
            <a:endParaRPr lang="en-US"/>
          </a:p>
        </p:txBody>
      </p:sp>
    </p:spTree>
    <p:extLst>
      <p:ext uri="{BB962C8B-B14F-4D97-AF65-F5344CB8AC3E}">
        <p14:creationId xmlns:p14="http://schemas.microsoft.com/office/powerpoint/2010/main" val="1928913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FFF01-F000-427F-A46A-852C68276F7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2B9A3A-830A-46D8-9335-306CF627D07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94168C-2816-4E29-9A73-6D177FB841F0}"/>
              </a:ext>
            </a:extLst>
          </p:cNvPr>
          <p:cNvSpPr>
            <a:spLocks noGrp="1"/>
          </p:cNvSpPr>
          <p:nvPr>
            <p:ph type="dt" sz="half" idx="10"/>
          </p:nvPr>
        </p:nvSpPr>
        <p:spPr/>
        <p:txBody>
          <a:bodyPr/>
          <a:lstStyle/>
          <a:p>
            <a:fld id="{24DD46AE-B21A-4F62-952E-A9B83394D881}" type="datetimeFigureOut">
              <a:rPr lang="en-US" smtClean="0"/>
              <a:t>9/17/2025</a:t>
            </a:fld>
            <a:endParaRPr lang="en-US"/>
          </a:p>
        </p:txBody>
      </p:sp>
      <p:sp>
        <p:nvSpPr>
          <p:cNvPr id="5" name="Footer Placeholder 4">
            <a:extLst>
              <a:ext uri="{FF2B5EF4-FFF2-40B4-BE49-F238E27FC236}">
                <a16:creationId xmlns:a16="http://schemas.microsoft.com/office/drawing/2014/main" id="{4BEEB498-EBD8-4565-B95D-B2D48FAB25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62CE43-073C-4237-AF10-45494BC4A706}"/>
              </a:ext>
            </a:extLst>
          </p:cNvPr>
          <p:cNvSpPr>
            <a:spLocks noGrp="1"/>
          </p:cNvSpPr>
          <p:nvPr>
            <p:ph type="sldNum" sz="quarter" idx="12"/>
          </p:nvPr>
        </p:nvSpPr>
        <p:spPr/>
        <p:txBody>
          <a:bodyPr/>
          <a:lstStyle/>
          <a:p>
            <a:fld id="{049EB775-C134-4CF8-81FF-62668ABD5BC2}" type="slidenum">
              <a:rPr lang="en-US" smtClean="0"/>
              <a:t>‹#›</a:t>
            </a:fld>
            <a:endParaRPr lang="en-US"/>
          </a:p>
        </p:txBody>
      </p:sp>
    </p:spTree>
    <p:extLst>
      <p:ext uri="{BB962C8B-B14F-4D97-AF65-F5344CB8AC3E}">
        <p14:creationId xmlns:p14="http://schemas.microsoft.com/office/powerpoint/2010/main" val="163467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A2D221F-579C-4600-ADE1-B78A199BE78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7790413-2AE9-4CF5-91F3-79112EFFAE4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51FAF0-F920-43EB-91D7-55C0B8B63C59}"/>
              </a:ext>
            </a:extLst>
          </p:cNvPr>
          <p:cNvSpPr>
            <a:spLocks noGrp="1"/>
          </p:cNvSpPr>
          <p:nvPr>
            <p:ph type="dt" sz="half" idx="10"/>
          </p:nvPr>
        </p:nvSpPr>
        <p:spPr/>
        <p:txBody>
          <a:bodyPr/>
          <a:lstStyle/>
          <a:p>
            <a:fld id="{24DD46AE-B21A-4F62-952E-A9B83394D881}" type="datetimeFigureOut">
              <a:rPr lang="en-US" smtClean="0"/>
              <a:t>9/17/2025</a:t>
            </a:fld>
            <a:endParaRPr lang="en-US"/>
          </a:p>
        </p:txBody>
      </p:sp>
      <p:sp>
        <p:nvSpPr>
          <p:cNvPr id="5" name="Footer Placeholder 4">
            <a:extLst>
              <a:ext uri="{FF2B5EF4-FFF2-40B4-BE49-F238E27FC236}">
                <a16:creationId xmlns:a16="http://schemas.microsoft.com/office/drawing/2014/main" id="{E40B6C3B-2D6C-4DF7-A3CA-9B4531C338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3C12DB-D5C1-4F5F-A443-4CDCF1C0F3CF}"/>
              </a:ext>
            </a:extLst>
          </p:cNvPr>
          <p:cNvSpPr>
            <a:spLocks noGrp="1"/>
          </p:cNvSpPr>
          <p:nvPr>
            <p:ph type="sldNum" sz="quarter" idx="12"/>
          </p:nvPr>
        </p:nvSpPr>
        <p:spPr/>
        <p:txBody>
          <a:bodyPr/>
          <a:lstStyle/>
          <a:p>
            <a:fld id="{049EB775-C134-4CF8-81FF-62668ABD5BC2}" type="slidenum">
              <a:rPr lang="en-US" smtClean="0"/>
              <a:t>‹#›</a:t>
            </a:fld>
            <a:endParaRPr lang="en-US"/>
          </a:p>
        </p:txBody>
      </p:sp>
    </p:spTree>
    <p:extLst>
      <p:ext uri="{BB962C8B-B14F-4D97-AF65-F5344CB8AC3E}">
        <p14:creationId xmlns:p14="http://schemas.microsoft.com/office/powerpoint/2010/main" val="416902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7EB7F-7098-4B48-A33D-5CA98DF76F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EA51AF-771D-4ADE-A3D8-9020EF85F2D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620190-24C3-4529-A427-A353C86493CC}"/>
              </a:ext>
            </a:extLst>
          </p:cNvPr>
          <p:cNvSpPr>
            <a:spLocks noGrp="1"/>
          </p:cNvSpPr>
          <p:nvPr>
            <p:ph type="dt" sz="half" idx="10"/>
          </p:nvPr>
        </p:nvSpPr>
        <p:spPr/>
        <p:txBody>
          <a:bodyPr/>
          <a:lstStyle/>
          <a:p>
            <a:fld id="{24DD46AE-B21A-4F62-952E-A9B83394D881}" type="datetimeFigureOut">
              <a:rPr lang="en-US" smtClean="0"/>
              <a:t>9/17/2025</a:t>
            </a:fld>
            <a:endParaRPr lang="en-US"/>
          </a:p>
        </p:txBody>
      </p:sp>
      <p:sp>
        <p:nvSpPr>
          <p:cNvPr id="5" name="Footer Placeholder 4">
            <a:extLst>
              <a:ext uri="{FF2B5EF4-FFF2-40B4-BE49-F238E27FC236}">
                <a16:creationId xmlns:a16="http://schemas.microsoft.com/office/drawing/2014/main" id="{7572A80A-8BB8-4EAC-B214-96B3A15816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E37D48-63EC-4A83-80F8-CFC2118AF8E8}"/>
              </a:ext>
            </a:extLst>
          </p:cNvPr>
          <p:cNvSpPr>
            <a:spLocks noGrp="1"/>
          </p:cNvSpPr>
          <p:nvPr>
            <p:ph type="sldNum" sz="quarter" idx="12"/>
          </p:nvPr>
        </p:nvSpPr>
        <p:spPr/>
        <p:txBody>
          <a:bodyPr/>
          <a:lstStyle/>
          <a:p>
            <a:fld id="{049EB775-C134-4CF8-81FF-62668ABD5BC2}" type="slidenum">
              <a:rPr lang="en-US" smtClean="0"/>
              <a:t>‹#›</a:t>
            </a:fld>
            <a:endParaRPr lang="en-US"/>
          </a:p>
        </p:txBody>
      </p:sp>
    </p:spTree>
    <p:extLst>
      <p:ext uri="{BB962C8B-B14F-4D97-AF65-F5344CB8AC3E}">
        <p14:creationId xmlns:p14="http://schemas.microsoft.com/office/powerpoint/2010/main" val="818321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BF09E-A621-4D46-BD09-15B04B9C0CC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646A481-920B-415B-B099-CF56E63F40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0039542-3DA8-4C95-9F2D-E1CC7838C7C5}"/>
              </a:ext>
            </a:extLst>
          </p:cNvPr>
          <p:cNvSpPr>
            <a:spLocks noGrp="1"/>
          </p:cNvSpPr>
          <p:nvPr>
            <p:ph type="dt" sz="half" idx="10"/>
          </p:nvPr>
        </p:nvSpPr>
        <p:spPr/>
        <p:txBody>
          <a:bodyPr/>
          <a:lstStyle/>
          <a:p>
            <a:fld id="{24DD46AE-B21A-4F62-952E-A9B83394D881}" type="datetimeFigureOut">
              <a:rPr lang="en-US" smtClean="0"/>
              <a:t>9/17/2025</a:t>
            </a:fld>
            <a:endParaRPr lang="en-US"/>
          </a:p>
        </p:txBody>
      </p:sp>
      <p:sp>
        <p:nvSpPr>
          <p:cNvPr id="5" name="Footer Placeholder 4">
            <a:extLst>
              <a:ext uri="{FF2B5EF4-FFF2-40B4-BE49-F238E27FC236}">
                <a16:creationId xmlns:a16="http://schemas.microsoft.com/office/drawing/2014/main" id="{88223B4C-A2A7-44CF-8CCB-F448FEBD4A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B732CD-B366-440E-B9EC-E0C1EDE562D3}"/>
              </a:ext>
            </a:extLst>
          </p:cNvPr>
          <p:cNvSpPr>
            <a:spLocks noGrp="1"/>
          </p:cNvSpPr>
          <p:nvPr>
            <p:ph type="sldNum" sz="quarter" idx="12"/>
          </p:nvPr>
        </p:nvSpPr>
        <p:spPr/>
        <p:txBody>
          <a:bodyPr/>
          <a:lstStyle/>
          <a:p>
            <a:fld id="{049EB775-C134-4CF8-81FF-62668ABD5BC2}" type="slidenum">
              <a:rPr lang="en-US" smtClean="0"/>
              <a:t>‹#›</a:t>
            </a:fld>
            <a:endParaRPr lang="en-US"/>
          </a:p>
        </p:txBody>
      </p:sp>
    </p:spTree>
    <p:extLst>
      <p:ext uri="{BB962C8B-B14F-4D97-AF65-F5344CB8AC3E}">
        <p14:creationId xmlns:p14="http://schemas.microsoft.com/office/powerpoint/2010/main" val="2605727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38235-6741-45DE-8CE0-5838A2BB630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0B239B6-928E-41AC-86BD-CE507595BEC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08E18C6-8203-4E9B-8B5C-FFC5E11FF5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A5A6FCE-9E30-4A72-AA01-A316E6AA312A}"/>
              </a:ext>
            </a:extLst>
          </p:cNvPr>
          <p:cNvSpPr>
            <a:spLocks noGrp="1"/>
          </p:cNvSpPr>
          <p:nvPr>
            <p:ph type="dt" sz="half" idx="10"/>
          </p:nvPr>
        </p:nvSpPr>
        <p:spPr/>
        <p:txBody>
          <a:bodyPr/>
          <a:lstStyle/>
          <a:p>
            <a:fld id="{24DD46AE-B21A-4F62-952E-A9B83394D881}" type="datetimeFigureOut">
              <a:rPr lang="en-US" smtClean="0"/>
              <a:t>9/17/2025</a:t>
            </a:fld>
            <a:endParaRPr lang="en-US"/>
          </a:p>
        </p:txBody>
      </p:sp>
      <p:sp>
        <p:nvSpPr>
          <p:cNvPr id="6" name="Footer Placeholder 5">
            <a:extLst>
              <a:ext uri="{FF2B5EF4-FFF2-40B4-BE49-F238E27FC236}">
                <a16:creationId xmlns:a16="http://schemas.microsoft.com/office/drawing/2014/main" id="{77093AC0-B00E-4C3F-8693-387D3B82C6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F38C35-8FF3-40CF-9381-378544831BBD}"/>
              </a:ext>
            </a:extLst>
          </p:cNvPr>
          <p:cNvSpPr>
            <a:spLocks noGrp="1"/>
          </p:cNvSpPr>
          <p:nvPr>
            <p:ph type="sldNum" sz="quarter" idx="12"/>
          </p:nvPr>
        </p:nvSpPr>
        <p:spPr/>
        <p:txBody>
          <a:bodyPr/>
          <a:lstStyle/>
          <a:p>
            <a:fld id="{049EB775-C134-4CF8-81FF-62668ABD5BC2}" type="slidenum">
              <a:rPr lang="en-US" smtClean="0"/>
              <a:t>‹#›</a:t>
            </a:fld>
            <a:endParaRPr lang="en-US"/>
          </a:p>
        </p:txBody>
      </p:sp>
    </p:spTree>
    <p:extLst>
      <p:ext uri="{BB962C8B-B14F-4D97-AF65-F5344CB8AC3E}">
        <p14:creationId xmlns:p14="http://schemas.microsoft.com/office/powerpoint/2010/main" val="3577630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C908A-7F4D-4B47-AAC1-9FB7CB05A3E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68EDA90-BE75-42FB-8198-A61DEEF310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DB7E020-C59C-41D0-B398-31006EBB02F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F35828B-9C97-4606-93D3-A1C0C7FF1F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4D773D3-4EE0-4E1A-972C-B32D0F52F25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8446B34-7264-4263-9C68-8A2C2657AF65}"/>
              </a:ext>
            </a:extLst>
          </p:cNvPr>
          <p:cNvSpPr>
            <a:spLocks noGrp="1"/>
          </p:cNvSpPr>
          <p:nvPr>
            <p:ph type="dt" sz="half" idx="10"/>
          </p:nvPr>
        </p:nvSpPr>
        <p:spPr/>
        <p:txBody>
          <a:bodyPr/>
          <a:lstStyle/>
          <a:p>
            <a:fld id="{24DD46AE-B21A-4F62-952E-A9B83394D881}" type="datetimeFigureOut">
              <a:rPr lang="en-US" smtClean="0"/>
              <a:t>9/17/2025</a:t>
            </a:fld>
            <a:endParaRPr lang="en-US"/>
          </a:p>
        </p:txBody>
      </p:sp>
      <p:sp>
        <p:nvSpPr>
          <p:cNvPr id="8" name="Footer Placeholder 7">
            <a:extLst>
              <a:ext uri="{FF2B5EF4-FFF2-40B4-BE49-F238E27FC236}">
                <a16:creationId xmlns:a16="http://schemas.microsoft.com/office/drawing/2014/main" id="{53A92AA7-87E3-46B6-B854-452FEE79576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CDC1C62-C0EB-42F0-9827-EFE6542DC548}"/>
              </a:ext>
            </a:extLst>
          </p:cNvPr>
          <p:cNvSpPr>
            <a:spLocks noGrp="1"/>
          </p:cNvSpPr>
          <p:nvPr>
            <p:ph type="sldNum" sz="quarter" idx="12"/>
          </p:nvPr>
        </p:nvSpPr>
        <p:spPr/>
        <p:txBody>
          <a:bodyPr/>
          <a:lstStyle/>
          <a:p>
            <a:fld id="{049EB775-C134-4CF8-81FF-62668ABD5BC2}" type="slidenum">
              <a:rPr lang="en-US" smtClean="0"/>
              <a:t>‹#›</a:t>
            </a:fld>
            <a:endParaRPr lang="en-US"/>
          </a:p>
        </p:txBody>
      </p:sp>
    </p:spTree>
    <p:extLst>
      <p:ext uri="{BB962C8B-B14F-4D97-AF65-F5344CB8AC3E}">
        <p14:creationId xmlns:p14="http://schemas.microsoft.com/office/powerpoint/2010/main" val="2815182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3CA41-68D0-4E0F-A1EC-FD897019A5B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F19AE9-3D21-4DF9-BE60-B3C140E5B527}"/>
              </a:ext>
            </a:extLst>
          </p:cNvPr>
          <p:cNvSpPr>
            <a:spLocks noGrp="1"/>
          </p:cNvSpPr>
          <p:nvPr>
            <p:ph type="dt" sz="half" idx="10"/>
          </p:nvPr>
        </p:nvSpPr>
        <p:spPr/>
        <p:txBody>
          <a:bodyPr/>
          <a:lstStyle/>
          <a:p>
            <a:fld id="{24DD46AE-B21A-4F62-952E-A9B83394D881}" type="datetimeFigureOut">
              <a:rPr lang="en-US" smtClean="0"/>
              <a:t>9/17/2025</a:t>
            </a:fld>
            <a:endParaRPr lang="en-US"/>
          </a:p>
        </p:txBody>
      </p:sp>
      <p:sp>
        <p:nvSpPr>
          <p:cNvPr id="4" name="Footer Placeholder 3">
            <a:extLst>
              <a:ext uri="{FF2B5EF4-FFF2-40B4-BE49-F238E27FC236}">
                <a16:creationId xmlns:a16="http://schemas.microsoft.com/office/drawing/2014/main" id="{9984E588-9745-4091-B177-9C15178B104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23CFD73-FEE7-4AE4-823C-A110D81C79F6}"/>
              </a:ext>
            </a:extLst>
          </p:cNvPr>
          <p:cNvSpPr>
            <a:spLocks noGrp="1"/>
          </p:cNvSpPr>
          <p:nvPr>
            <p:ph type="sldNum" sz="quarter" idx="12"/>
          </p:nvPr>
        </p:nvSpPr>
        <p:spPr/>
        <p:txBody>
          <a:bodyPr/>
          <a:lstStyle/>
          <a:p>
            <a:fld id="{049EB775-C134-4CF8-81FF-62668ABD5BC2}" type="slidenum">
              <a:rPr lang="en-US" smtClean="0"/>
              <a:t>‹#›</a:t>
            </a:fld>
            <a:endParaRPr lang="en-US"/>
          </a:p>
        </p:txBody>
      </p:sp>
    </p:spTree>
    <p:extLst>
      <p:ext uri="{BB962C8B-B14F-4D97-AF65-F5344CB8AC3E}">
        <p14:creationId xmlns:p14="http://schemas.microsoft.com/office/powerpoint/2010/main" val="2079049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B3EE5F-20CA-4B44-9170-138865DBAFED}"/>
              </a:ext>
            </a:extLst>
          </p:cNvPr>
          <p:cNvSpPr>
            <a:spLocks noGrp="1"/>
          </p:cNvSpPr>
          <p:nvPr>
            <p:ph type="dt" sz="half" idx="10"/>
          </p:nvPr>
        </p:nvSpPr>
        <p:spPr/>
        <p:txBody>
          <a:bodyPr/>
          <a:lstStyle/>
          <a:p>
            <a:fld id="{24DD46AE-B21A-4F62-952E-A9B83394D881}" type="datetimeFigureOut">
              <a:rPr lang="en-US" smtClean="0"/>
              <a:t>9/17/2025</a:t>
            </a:fld>
            <a:endParaRPr lang="en-US"/>
          </a:p>
        </p:txBody>
      </p:sp>
      <p:sp>
        <p:nvSpPr>
          <p:cNvPr id="3" name="Footer Placeholder 2">
            <a:extLst>
              <a:ext uri="{FF2B5EF4-FFF2-40B4-BE49-F238E27FC236}">
                <a16:creationId xmlns:a16="http://schemas.microsoft.com/office/drawing/2014/main" id="{BDA6A3D8-C21F-4E8C-806A-F6673047AFA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14A22F1-4D94-4B6B-BAE5-3B96D200800C}"/>
              </a:ext>
            </a:extLst>
          </p:cNvPr>
          <p:cNvSpPr>
            <a:spLocks noGrp="1"/>
          </p:cNvSpPr>
          <p:nvPr>
            <p:ph type="sldNum" sz="quarter" idx="12"/>
          </p:nvPr>
        </p:nvSpPr>
        <p:spPr/>
        <p:txBody>
          <a:bodyPr/>
          <a:lstStyle/>
          <a:p>
            <a:fld id="{049EB775-C134-4CF8-81FF-62668ABD5BC2}" type="slidenum">
              <a:rPr lang="en-US" smtClean="0"/>
              <a:t>‹#›</a:t>
            </a:fld>
            <a:endParaRPr lang="en-US"/>
          </a:p>
        </p:txBody>
      </p:sp>
    </p:spTree>
    <p:extLst>
      <p:ext uri="{BB962C8B-B14F-4D97-AF65-F5344CB8AC3E}">
        <p14:creationId xmlns:p14="http://schemas.microsoft.com/office/powerpoint/2010/main" val="2822234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71302-8B8F-49B8-A894-0A0627E95D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41D1248-BE2F-461E-86D5-452FAFD0B1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811FF18-1517-45D4-A4F4-F66D2F4041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2C84855-7A2F-4E18-9BDB-2D7A43C01FD3}"/>
              </a:ext>
            </a:extLst>
          </p:cNvPr>
          <p:cNvSpPr>
            <a:spLocks noGrp="1"/>
          </p:cNvSpPr>
          <p:nvPr>
            <p:ph type="dt" sz="half" idx="10"/>
          </p:nvPr>
        </p:nvSpPr>
        <p:spPr/>
        <p:txBody>
          <a:bodyPr/>
          <a:lstStyle/>
          <a:p>
            <a:fld id="{24DD46AE-B21A-4F62-952E-A9B83394D881}" type="datetimeFigureOut">
              <a:rPr lang="en-US" smtClean="0"/>
              <a:t>9/17/2025</a:t>
            </a:fld>
            <a:endParaRPr lang="en-US"/>
          </a:p>
        </p:txBody>
      </p:sp>
      <p:sp>
        <p:nvSpPr>
          <p:cNvPr id="6" name="Footer Placeholder 5">
            <a:extLst>
              <a:ext uri="{FF2B5EF4-FFF2-40B4-BE49-F238E27FC236}">
                <a16:creationId xmlns:a16="http://schemas.microsoft.com/office/drawing/2014/main" id="{77497505-7845-4865-B235-383C145547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A44A3B-91DA-4423-9DE9-786A68071BFA}"/>
              </a:ext>
            </a:extLst>
          </p:cNvPr>
          <p:cNvSpPr>
            <a:spLocks noGrp="1"/>
          </p:cNvSpPr>
          <p:nvPr>
            <p:ph type="sldNum" sz="quarter" idx="12"/>
          </p:nvPr>
        </p:nvSpPr>
        <p:spPr/>
        <p:txBody>
          <a:bodyPr/>
          <a:lstStyle/>
          <a:p>
            <a:fld id="{049EB775-C134-4CF8-81FF-62668ABD5BC2}" type="slidenum">
              <a:rPr lang="en-US" smtClean="0"/>
              <a:t>‹#›</a:t>
            </a:fld>
            <a:endParaRPr lang="en-US"/>
          </a:p>
        </p:txBody>
      </p:sp>
    </p:spTree>
    <p:extLst>
      <p:ext uri="{BB962C8B-B14F-4D97-AF65-F5344CB8AC3E}">
        <p14:creationId xmlns:p14="http://schemas.microsoft.com/office/powerpoint/2010/main" val="338005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8900B-9FD7-40FD-8387-A50821E511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5C55FF4-41E0-4E29-87FB-ECF9071959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ACC54A2-57AE-4C9C-996C-F3BFF257D4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E144FC9-A2D4-4674-8A2B-2AFF265A1CA2}"/>
              </a:ext>
            </a:extLst>
          </p:cNvPr>
          <p:cNvSpPr>
            <a:spLocks noGrp="1"/>
          </p:cNvSpPr>
          <p:nvPr>
            <p:ph type="dt" sz="half" idx="10"/>
          </p:nvPr>
        </p:nvSpPr>
        <p:spPr/>
        <p:txBody>
          <a:bodyPr/>
          <a:lstStyle/>
          <a:p>
            <a:fld id="{24DD46AE-B21A-4F62-952E-A9B83394D881}" type="datetimeFigureOut">
              <a:rPr lang="en-US" smtClean="0"/>
              <a:t>9/17/2025</a:t>
            </a:fld>
            <a:endParaRPr lang="en-US"/>
          </a:p>
        </p:txBody>
      </p:sp>
      <p:sp>
        <p:nvSpPr>
          <p:cNvPr id="6" name="Footer Placeholder 5">
            <a:extLst>
              <a:ext uri="{FF2B5EF4-FFF2-40B4-BE49-F238E27FC236}">
                <a16:creationId xmlns:a16="http://schemas.microsoft.com/office/drawing/2014/main" id="{5CC165D0-60AC-48CC-8B30-9C7D31C7F9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66D361-075B-4906-AB3D-C19BA784C084}"/>
              </a:ext>
            </a:extLst>
          </p:cNvPr>
          <p:cNvSpPr>
            <a:spLocks noGrp="1"/>
          </p:cNvSpPr>
          <p:nvPr>
            <p:ph type="sldNum" sz="quarter" idx="12"/>
          </p:nvPr>
        </p:nvSpPr>
        <p:spPr/>
        <p:txBody>
          <a:bodyPr/>
          <a:lstStyle/>
          <a:p>
            <a:fld id="{049EB775-C134-4CF8-81FF-62668ABD5BC2}" type="slidenum">
              <a:rPr lang="en-US" smtClean="0"/>
              <a:t>‹#›</a:t>
            </a:fld>
            <a:endParaRPr lang="en-US"/>
          </a:p>
        </p:txBody>
      </p:sp>
    </p:spTree>
    <p:extLst>
      <p:ext uri="{BB962C8B-B14F-4D97-AF65-F5344CB8AC3E}">
        <p14:creationId xmlns:p14="http://schemas.microsoft.com/office/powerpoint/2010/main" val="3805771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3848BD-075A-4E5E-B4F9-02F0214274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0229C6F-E5BE-48EA-ADDA-09F0E63592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A8BEDF-47D6-4422-87FB-1D149AA958F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DD46AE-B21A-4F62-952E-A9B83394D881}" type="datetimeFigureOut">
              <a:rPr lang="en-US" smtClean="0"/>
              <a:t>9/17/2025</a:t>
            </a:fld>
            <a:endParaRPr lang="en-US"/>
          </a:p>
        </p:txBody>
      </p:sp>
      <p:sp>
        <p:nvSpPr>
          <p:cNvPr id="5" name="Footer Placeholder 4">
            <a:extLst>
              <a:ext uri="{FF2B5EF4-FFF2-40B4-BE49-F238E27FC236}">
                <a16:creationId xmlns:a16="http://schemas.microsoft.com/office/drawing/2014/main" id="{EF21CAB0-6295-4247-8995-872E996160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9DCF922-4912-40E0-87E3-D2276C0B74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9EB775-C134-4CF8-81FF-62668ABD5BC2}" type="slidenum">
              <a:rPr lang="en-US" smtClean="0"/>
              <a:t>‹#›</a:t>
            </a:fld>
            <a:endParaRPr lang="en-US"/>
          </a:p>
        </p:txBody>
      </p:sp>
    </p:spTree>
    <p:extLst>
      <p:ext uri="{BB962C8B-B14F-4D97-AF65-F5344CB8AC3E}">
        <p14:creationId xmlns:p14="http://schemas.microsoft.com/office/powerpoint/2010/main" val="23242106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526A4-DB5E-4465-A11B-05961EC8D9D3}"/>
              </a:ext>
            </a:extLst>
          </p:cNvPr>
          <p:cNvSpPr>
            <a:spLocks noGrp="1"/>
          </p:cNvSpPr>
          <p:nvPr>
            <p:ph type="ctrTitle"/>
          </p:nvPr>
        </p:nvSpPr>
        <p:spPr>
          <a:xfrm>
            <a:off x="1524000" y="1122363"/>
            <a:ext cx="9144000" cy="1293033"/>
          </a:xfrm>
        </p:spPr>
        <p:txBody>
          <a:bodyPr>
            <a:normAutofit/>
          </a:bodyPr>
          <a:lstStyle/>
          <a:p>
            <a:r>
              <a:rPr lang="en-US" sz="4000" b="1" dirty="0"/>
              <a:t>International Business and Trade</a:t>
            </a:r>
          </a:p>
        </p:txBody>
      </p:sp>
      <p:sp>
        <p:nvSpPr>
          <p:cNvPr id="3" name="Subtitle 2">
            <a:extLst>
              <a:ext uri="{FF2B5EF4-FFF2-40B4-BE49-F238E27FC236}">
                <a16:creationId xmlns:a16="http://schemas.microsoft.com/office/drawing/2014/main" id="{9338C869-3BE5-4F30-9107-097C7BDCA098}"/>
              </a:ext>
            </a:extLst>
          </p:cNvPr>
          <p:cNvSpPr>
            <a:spLocks noGrp="1"/>
          </p:cNvSpPr>
          <p:nvPr>
            <p:ph type="subTitle" idx="1"/>
          </p:nvPr>
        </p:nvSpPr>
        <p:spPr>
          <a:xfrm>
            <a:off x="1524000" y="2846717"/>
            <a:ext cx="9144000" cy="2411083"/>
          </a:xfrm>
        </p:spPr>
        <p:txBody>
          <a:bodyPr>
            <a:normAutofit/>
          </a:bodyPr>
          <a:lstStyle/>
          <a:p>
            <a:r>
              <a:rPr lang="en-US" sz="4000" dirty="0"/>
              <a:t>Elias D </a:t>
            </a:r>
            <a:r>
              <a:rPr lang="en-US" sz="4000" dirty="0" err="1"/>
              <a:t>Dimaano</a:t>
            </a:r>
            <a:r>
              <a:rPr lang="en-US" sz="4000" dirty="0"/>
              <a:t>, </a:t>
            </a:r>
            <a:r>
              <a:rPr lang="en-US" sz="4000" dirty="0" err="1"/>
              <a:t>MAEd</a:t>
            </a:r>
            <a:endParaRPr lang="en-US" sz="4000" dirty="0"/>
          </a:p>
          <a:p>
            <a:r>
              <a:rPr lang="en-US" sz="4000" dirty="0"/>
              <a:t>COMB, FCPC</a:t>
            </a:r>
          </a:p>
        </p:txBody>
      </p:sp>
    </p:spTree>
    <p:extLst>
      <p:ext uri="{BB962C8B-B14F-4D97-AF65-F5344CB8AC3E}">
        <p14:creationId xmlns:p14="http://schemas.microsoft.com/office/powerpoint/2010/main" val="4363542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CB87008-FE61-4CB3-B7B0-2F1D3339CCB1}"/>
              </a:ext>
            </a:extLst>
          </p:cNvPr>
          <p:cNvSpPr>
            <a:spLocks noGrp="1"/>
          </p:cNvSpPr>
          <p:nvPr>
            <p:ph type="subTitle" idx="1"/>
          </p:nvPr>
        </p:nvSpPr>
        <p:spPr>
          <a:xfrm>
            <a:off x="1524000" y="1432560"/>
            <a:ext cx="9144000" cy="3825240"/>
          </a:xfrm>
        </p:spPr>
        <p:txBody>
          <a:bodyPr/>
          <a:lstStyle/>
          <a:p>
            <a:pPr lvl="0" algn="l"/>
            <a:endParaRPr lang="en-US" dirty="0"/>
          </a:p>
          <a:p>
            <a:pPr lvl="0" algn="l"/>
            <a:r>
              <a:rPr lang="en-US" dirty="0"/>
              <a:t>Classical trade theories (Absolute Advantage, Comparative Advantage)</a:t>
            </a:r>
          </a:p>
          <a:p>
            <a:pPr lvl="0" algn="l"/>
            <a:endParaRPr lang="en-US" dirty="0"/>
          </a:p>
          <a:p>
            <a:pPr lvl="0" algn="l"/>
            <a:r>
              <a:rPr lang="en-US" dirty="0"/>
              <a:t>Modern trade theories (Heckscher-Ohlin, Product Life Cycle)</a:t>
            </a:r>
          </a:p>
          <a:p>
            <a:pPr lvl="0" algn="l"/>
            <a:endParaRPr lang="en-US" dirty="0"/>
          </a:p>
          <a:p>
            <a:pPr lvl="0" algn="l"/>
            <a:r>
              <a:rPr lang="en-US" dirty="0"/>
              <a:t>Implications of trade theories on business strategy</a:t>
            </a:r>
          </a:p>
          <a:p>
            <a:endParaRPr lang="en-US" dirty="0"/>
          </a:p>
        </p:txBody>
      </p:sp>
    </p:spTree>
    <p:extLst>
      <p:ext uri="{BB962C8B-B14F-4D97-AF65-F5344CB8AC3E}">
        <p14:creationId xmlns:p14="http://schemas.microsoft.com/office/powerpoint/2010/main" val="710770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E6142-F571-42AA-892F-183C2E69D332}"/>
              </a:ext>
            </a:extLst>
          </p:cNvPr>
          <p:cNvSpPr>
            <a:spLocks noGrp="1"/>
          </p:cNvSpPr>
          <p:nvPr>
            <p:ph type="ctrTitle"/>
          </p:nvPr>
        </p:nvSpPr>
        <p:spPr>
          <a:xfrm>
            <a:off x="1524000" y="1122363"/>
            <a:ext cx="9144000" cy="660717"/>
          </a:xfrm>
        </p:spPr>
        <p:txBody>
          <a:bodyPr>
            <a:normAutofit/>
          </a:bodyPr>
          <a:lstStyle/>
          <a:p>
            <a:r>
              <a:rPr lang="en-US" sz="3200" dirty="0"/>
              <a:t>Week 3</a:t>
            </a:r>
          </a:p>
        </p:txBody>
      </p:sp>
      <p:sp>
        <p:nvSpPr>
          <p:cNvPr id="3" name="Subtitle 2">
            <a:extLst>
              <a:ext uri="{FF2B5EF4-FFF2-40B4-BE49-F238E27FC236}">
                <a16:creationId xmlns:a16="http://schemas.microsoft.com/office/drawing/2014/main" id="{89435F5A-FCFE-4C08-8119-D43028E85CD5}"/>
              </a:ext>
            </a:extLst>
          </p:cNvPr>
          <p:cNvSpPr>
            <a:spLocks noGrp="1"/>
          </p:cNvSpPr>
          <p:nvPr>
            <p:ph type="subTitle" idx="1"/>
          </p:nvPr>
        </p:nvSpPr>
        <p:spPr>
          <a:xfrm>
            <a:off x="1524000" y="2499360"/>
            <a:ext cx="9144000" cy="2758440"/>
          </a:xfrm>
        </p:spPr>
        <p:txBody>
          <a:bodyPr/>
          <a:lstStyle/>
          <a:p>
            <a:r>
              <a:rPr lang="en-US" dirty="0"/>
              <a:t>Global Financial Institutions</a:t>
            </a:r>
          </a:p>
        </p:txBody>
      </p:sp>
    </p:spTree>
    <p:extLst>
      <p:ext uri="{BB962C8B-B14F-4D97-AF65-F5344CB8AC3E}">
        <p14:creationId xmlns:p14="http://schemas.microsoft.com/office/powerpoint/2010/main" val="206168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F6FB470-4902-4B03-BB4D-BFD49348CE0B}"/>
              </a:ext>
            </a:extLst>
          </p:cNvPr>
          <p:cNvSpPr>
            <a:spLocks noGrp="1"/>
          </p:cNvSpPr>
          <p:nvPr>
            <p:ph type="subTitle" idx="1"/>
          </p:nvPr>
        </p:nvSpPr>
        <p:spPr>
          <a:xfrm>
            <a:off x="1524000" y="1691640"/>
            <a:ext cx="9144000" cy="3520440"/>
          </a:xfrm>
        </p:spPr>
        <p:txBody>
          <a:bodyPr/>
          <a:lstStyle/>
          <a:p>
            <a:pPr lvl="0" algn="just"/>
            <a:r>
              <a:rPr lang="en-US" dirty="0"/>
              <a:t>International financial institutions: IMF, World Bank, WTO</a:t>
            </a:r>
          </a:p>
          <a:p>
            <a:pPr lvl="0" algn="just"/>
            <a:endParaRPr lang="en-US" dirty="0"/>
          </a:p>
          <a:p>
            <a:pPr lvl="0" algn="just"/>
            <a:r>
              <a:rPr lang="en-US" dirty="0"/>
              <a:t>Exchange rate regimes and their impact on international trade</a:t>
            </a:r>
          </a:p>
          <a:p>
            <a:pPr algn="just"/>
            <a:endParaRPr lang="en-US" dirty="0"/>
          </a:p>
          <a:p>
            <a:pPr algn="just"/>
            <a:r>
              <a:rPr lang="en-US" dirty="0"/>
              <a:t>Role of central banks and monetary policy in international markets</a:t>
            </a:r>
          </a:p>
        </p:txBody>
      </p:sp>
    </p:spTree>
    <p:extLst>
      <p:ext uri="{BB962C8B-B14F-4D97-AF65-F5344CB8AC3E}">
        <p14:creationId xmlns:p14="http://schemas.microsoft.com/office/powerpoint/2010/main" val="17928139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3D853-F176-4660-96EF-72E4F6C9B3C7}"/>
              </a:ext>
            </a:extLst>
          </p:cNvPr>
          <p:cNvSpPr>
            <a:spLocks noGrp="1"/>
          </p:cNvSpPr>
          <p:nvPr>
            <p:ph type="title"/>
          </p:nvPr>
        </p:nvSpPr>
        <p:spPr/>
        <p:txBody>
          <a:bodyPr/>
          <a:lstStyle/>
          <a:p>
            <a:r>
              <a:rPr lang="en-US" dirty="0"/>
              <a:t>IMF – International Monetary Fund</a:t>
            </a:r>
          </a:p>
        </p:txBody>
      </p:sp>
      <p:sp>
        <p:nvSpPr>
          <p:cNvPr id="3" name="Content Placeholder 2">
            <a:extLst>
              <a:ext uri="{FF2B5EF4-FFF2-40B4-BE49-F238E27FC236}">
                <a16:creationId xmlns:a16="http://schemas.microsoft.com/office/drawing/2014/main" id="{321BF42B-BBF7-41DC-9F47-8511EC2CD690}"/>
              </a:ext>
            </a:extLst>
          </p:cNvPr>
          <p:cNvSpPr>
            <a:spLocks noGrp="1"/>
          </p:cNvSpPr>
          <p:nvPr>
            <p:ph idx="1"/>
          </p:nvPr>
        </p:nvSpPr>
        <p:spPr/>
        <p:txBody>
          <a:bodyPr/>
          <a:lstStyle/>
          <a:p>
            <a:r>
              <a:rPr lang="en-US" dirty="0"/>
              <a:t>Promoting Exchange Stability</a:t>
            </a:r>
          </a:p>
          <a:p>
            <a:r>
              <a:rPr lang="en-US" dirty="0"/>
              <a:t>Eliminating Trade Barriers</a:t>
            </a:r>
          </a:p>
          <a:p>
            <a:r>
              <a:rPr lang="en-US" dirty="0"/>
              <a:t>Supporting Balance Payments Stability</a:t>
            </a:r>
          </a:p>
          <a:p>
            <a:r>
              <a:rPr lang="en-US" dirty="0"/>
              <a:t>Providing Policy Advice and Capacity </a:t>
            </a:r>
            <a:r>
              <a:rPr lang="en-US" dirty="0" err="1"/>
              <a:t>Develeopment</a:t>
            </a:r>
            <a:endParaRPr lang="en-US" dirty="0"/>
          </a:p>
          <a:p>
            <a:r>
              <a:rPr lang="en-US" dirty="0"/>
              <a:t>Fostering Multilateral Cooperation</a:t>
            </a:r>
          </a:p>
          <a:p>
            <a:r>
              <a:rPr lang="en-US" dirty="0"/>
              <a:t>Encouraging Trade Liberalization </a:t>
            </a:r>
          </a:p>
          <a:p>
            <a:endParaRPr lang="en-US" dirty="0"/>
          </a:p>
          <a:p>
            <a:pPr marL="0" indent="0">
              <a:buNone/>
            </a:pPr>
            <a:endParaRPr lang="en-US" dirty="0"/>
          </a:p>
        </p:txBody>
      </p:sp>
    </p:spTree>
    <p:extLst>
      <p:ext uri="{BB962C8B-B14F-4D97-AF65-F5344CB8AC3E}">
        <p14:creationId xmlns:p14="http://schemas.microsoft.com/office/powerpoint/2010/main" val="16162344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47408-781A-4685-BB8E-197CFEEE58C6}"/>
              </a:ext>
            </a:extLst>
          </p:cNvPr>
          <p:cNvSpPr>
            <a:spLocks noGrp="1"/>
          </p:cNvSpPr>
          <p:nvPr>
            <p:ph type="title"/>
          </p:nvPr>
        </p:nvSpPr>
        <p:spPr/>
        <p:txBody>
          <a:bodyPr/>
          <a:lstStyle/>
          <a:p>
            <a:r>
              <a:rPr lang="en-US" dirty="0"/>
              <a:t>Original role of IMF</a:t>
            </a:r>
          </a:p>
        </p:txBody>
      </p:sp>
      <p:sp>
        <p:nvSpPr>
          <p:cNvPr id="3" name="Content Placeholder 2">
            <a:extLst>
              <a:ext uri="{FF2B5EF4-FFF2-40B4-BE49-F238E27FC236}">
                <a16:creationId xmlns:a16="http://schemas.microsoft.com/office/drawing/2014/main" id="{895D26A8-3221-4C4F-9C38-14382D56A386}"/>
              </a:ext>
            </a:extLst>
          </p:cNvPr>
          <p:cNvSpPr>
            <a:spLocks noGrp="1"/>
          </p:cNvSpPr>
          <p:nvPr>
            <p:ph idx="1"/>
          </p:nvPr>
        </p:nvSpPr>
        <p:spPr/>
        <p:txBody>
          <a:bodyPr/>
          <a:lstStyle/>
          <a:p>
            <a:r>
              <a:rPr lang="en-US" dirty="0"/>
              <a:t>After World War II in 1944 </a:t>
            </a:r>
          </a:p>
          <a:p>
            <a:endParaRPr lang="en-US" dirty="0"/>
          </a:p>
          <a:p>
            <a:pPr marL="0" indent="0">
              <a:buNone/>
            </a:pPr>
            <a:r>
              <a:rPr lang="en-US" dirty="0"/>
              <a:t>IMF promotes International financial stability – reconstruction period</a:t>
            </a:r>
          </a:p>
        </p:txBody>
      </p:sp>
    </p:spTree>
    <p:extLst>
      <p:ext uri="{BB962C8B-B14F-4D97-AF65-F5344CB8AC3E}">
        <p14:creationId xmlns:p14="http://schemas.microsoft.com/office/powerpoint/2010/main" val="38911557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5066A-52B3-4809-BA67-8DD6335CAADC}"/>
              </a:ext>
            </a:extLst>
          </p:cNvPr>
          <p:cNvSpPr>
            <a:spLocks noGrp="1"/>
          </p:cNvSpPr>
          <p:nvPr>
            <p:ph type="title"/>
          </p:nvPr>
        </p:nvSpPr>
        <p:spPr/>
        <p:txBody>
          <a:bodyPr/>
          <a:lstStyle/>
          <a:p>
            <a:r>
              <a:rPr lang="en-US" dirty="0"/>
              <a:t>Where do IMF uses its funds?</a:t>
            </a:r>
          </a:p>
        </p:txBody>
      </p:sp>
      <p:sp>
        <p:nvSpPr>
          <p:cNvPr id="3" name="Content Placeholder 2">
            <a:extLst>
              <a:ext uri="{FF2B5EF4-FFF2-40B4-BE49-F238E27FC236}">
                <a16:creationId xmlns:a16="http://schemas.microsoft.com/office/drawing/2014/main" id="{5B35BB11-723C-4217-8BA6-77B187D73B69}"/>
              </a:ext>
            </a:extLst>
          </p:cNvPr>
          <p:cNvSpPr>
            <a:spLocks noGrp="1"/>
          </p:cNvSpPr>
          <p:nvPr>
            <p:ph idx="1"/>
          </p:nvPr>
        </p:nvSpPr>
        <p:spPr/>
        <p:txBody>
          <a:bodyPr/>
          <a:lstStyle/>
          <a:p>
            <a:r>
              <a:rPr lang="en-US" dirty="0"/>
              <a:t>To assist countries in financial crisis by providing financial support while they do the necessary adjustments in their policies to restore their economic stability</a:t>
            </a:r>
          </a:p>
        </p:txBody>
      </p:sp>
    </p:spTree>
    <p:extLst>
      <p:ext uri="{BB962C8B-B14F-4D97-AF65-F5344CB8AC3E}">
        <p14:creationId xmlns:p14="http://schemas.microsoft.com/office/powerpoint/2010/main" val="14818121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814C2-CDE7-48B1-B521-24A5C3EA1B67}"/>
              </a:ext>
            </a:extLst>
          </p:cNvPr>
          <p:cNvSpPr>
            <a:spLocks noGrp="1"/>
          </p:cNvSpPr>
          <p:nvPr>
            <p:ph type="title"/>
          </p:nvPr>
        </p:nvSpPr>
        <p:spPr/>
        <p:txBody>
          <a:bodyPr/>
          <a:lstStyle/>
          <a:p>
            <a:r>
              <a:rPr lang="en-US" dirty="0"/>
              <a:t>Who are the beneficiaries of IMF?</a:t>
            </a:r>
          </a:p>
        </p:txBody>
      </p:sp>
      <p:sp>
        <p:nvSpPr>
          <p:cNvPr id="3" name="Content Placeholder 2">
            <a:extLst>
              <a:ext uri="{FF2B5EF4-FFF2-40B4-BE49-F238E27FC236}">
                <a16:creationId xmlns:a16="http://schemas.microsoft.com/office/drawing/2014/main" id="{24C6C832-3196-430A-836C-573C1054E4E8}"/>
              </a:ext>
            </a:extLst>
          </p:cNvPr>
          <p:cNvSpPr>
            <a:spLocks noGrp="1"/>
          </p:cNvSpPr>
          <p:nvPr>
            <p:ph idx="1"/>
          </p:nvPr>
        </p:nvSpPr>
        <p:spPr/>
        <p:txBody>
          <a:bodyPr/>
          <a:lstStyle/>
          <a:p>
            <a:r>
              <a:rPr lang="en-US" dirty="0"/>
              <a:t>Creditor members </a:t>
            </a:r>
          </a:p>
          <a:p>
            <a:r>
              <a:rPr lang="en-US" dirty="0"/>
              <a:t>Borrowing countries</a:t>
            </a:r>
          </a:p>
        </p:txBody>
      </p:sp>
    </p:spTree>
    <p:extLst>
      <p:ext uri="{BB962C8B-B14F-4D97-AF65-F5344CB8AC3E}">
        <p14:creationId xmlns:p14="http://schemas.microsoft.com/office/powerpoint/2010/main" val="41573701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BE135-E6AB-4888-B45D-A708FAB641FE}"/>
              </a:ext>
            </a:extLst>
          </p:cNvPr>
          <p:cNvSpPr>
            <a:spLocks noGrp="1"/>
          </p:cNvSpPr>
          <p:nvPr>
            <p:ph type="title"/>
          </p:nvPr>
        </p:nvSpPr>
        <p:spPr/>
        <p:txBody>
          <a:bodyPr/>
          <a:lstStyle/>
          <a:p>
            <a:r>
              <a:rPr lang="en-US" dirty="0"/>
              <a:t>Negative impact of IMF</a:t>
            </a:r>
          </a:p>
        </p:txBody>
      </p:sp>
      <p:sp>
        <p:nvSpPr>
          <p:cNvPr id="3" name="Content Placeholder 2">
            <a:extLst>
              <a:ext uri="{FF2B5EF4-FFF2-40B4-BE49-F238E27FC236}">
                <a16:creationId xmlns:a16="http://schemas.microsoft.com/office/drawing/2014/main" id="{66C05B17-78EA-4156-8D74-6B317331889D}"/>
              </a:ext>
            </a:extLst>
          </p:cNvPr>
          <p:cNvSpPr>
            <a:spLocks noGrp="1"/>
          </p:cNvSpPr>
          <p:nvPr>
            <p:ph idx="1"/>
          </p:nvPr>
        </p:nvSpPr>
        <p:spPr/>
        <p:txBody>
          <a:bodyPr/>
          <a:lstStyle/>
          <a:p>
            <a:r>
              <a:rPr lang="en-US" dirty="0"/>
              <a:t>Limiting governments borrowing capacity – higher taxes and lower spending</a:t>
            </a:r>
          </a:p>
          <a:p>
            <a:r>
              <a:rPr lang="en-US" dirty="0"/>
              <a:t>Interest rates are high to maintain the country’s currency</a:t>
            </a:r>
          </a:p>
          <a:p>
            <a:r>
              <a:rPr lang="en-US" dirty="0"/>
              <a:t>Bankruptcy</a:t>
            </a:r>
          </a:p>
          <a:p>
            <a:r>
              <a:rPr lang="en-US" dirty="0"/>
              <a:t>Structural adjustments – reduces corruption</a:t>
            </a:r>
          </a:p>
          <a:p>
            <a:pPr marL="0" indent="0">
              <a:buNone/>
            </a:pPr>
            <a:endParaRPr lang="en-US" dirty="0"/>
          </a:p>
        </p:txBody>
      </p:sp>
    </p:spTree>
    <p:extLst>
      <p:ext uri="{BB962C8B-B14F-4D97-AF65-F5344CB8AC3E}">
        <p14:creationId xmlns:p14="http://schemas.microsoft.com/office/powerpoint/2010/main" val="737228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5D5EF-D2E7-4371-890A-2743569DCF09}"/>
              </a:ext>
            </a:extLst>
          </p:cNvPr>
          <p:cNvSpPr>
            <a:spLocks noGrp="1"/>
          </p:cNvSpPr>
          <p:nvPr>
            <p:ph type="ctrTitle"/>
          </p:nvPr>
        </p:nvSpPr>
        <p:spPr>
          <a:xfrm>
            <a:off x="1524000" y="1122363"/>
            <a:ext cx="9144000" cy="843597"/>
          </a:xfrm>
        </p:spPr>
        <p:txBody>
          <a:bodyPr>
            <a:normAutofit/>
          </a:bodyPr>
          <a:lstStyle/>
          <a:p>
            <a:r>
              <a:rPr lang="en-US" sz="3200" dirty="0"/>
              <a:t>Week 4</a:t>
            </a:r>
          </a:p>
        </p:txBody>
      </p:sp>
      <p:sp>
        <p:nvSpPr>
          <p:cNvPr id="3" name="Subtitle 2">
            <a:extLst>
              <a:ext uri="{FF2B5EF4-FFF2-40B4-BE49-F238E27FC236}">
                <a16:creationId xmlns:a16="http://schemas.microsoft.com/office/drawing/2014/main" id="{03A88E1D-8D70-4346-8DB7-7B0BA607340D}"/>
              </a:ext>
            </a:extLst>
          </p:cNvPr>
          <p:cNvSpPr>
            <a:spLocks noGrp="1"/>
          </p:cNvSpPr>
          <p:nvPr>
            <p:ph type="subTitle" idx="1"/>
          </p:nvPr>
        </p:nvSpPr>
        <p:spPr>
          <a:xfrm>
            <a:off x="1524000" y="2453640"/>
            <a:ext cx="9144000" cy="2804160"/>
          </a:xfrm>
        </p:spPr>
        <p:txBody>
          <a:bodyPr/>
          <a:lstStyle/>
          <a:p>
            <a:endParaRPr lang="en-US" b="1" dirty="0"/>
          </a:p>
          <a:p>
            <a:r>
              <a:rPr lang="en-US" b="1" dirty="0"/>
              <a:t>Exchange Rates and Foreign Exchange Markets</a:t>
            </a:r>
            <a:endParaRPr lang="en-US" dirty="0"/>
          </a:p>
        </p:txBody>
      </p:sp>
    </p:spTree>
    <p:extLst>
      <p:ext uri="{BB962C8B-B14F-4D97-AF65-F5344CB8AC3E}">
        <p14:creationId xmlns:p14="http://schemas.microsoft.com/office/powerpoint/2010/main" val="32613502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8BC8358-6840-4E67-9240-CDC70ABD2E62}"/>
              </a:ext>
            </a:extLst>
          </p:cNvPr>
          <p:cNvSpPr>
            <a:spLocks noGrp="1"/>
          </p:cNvSpPr>
          <p:nvPr>
            <p:ph type="subTitle" idx="1"/>
          </p:nvPr>
        </p:nvSpPr>
        <p:spPr>
          <a:xfrm>
            <a:off x="1524000" y="2057400"/>
            <a:ext cx="9144000" cy="3200400"/>
          </a:xfrm>
        </p:spPr>
        <p:txBody>
          <a:bodyPr/>
          <a:lstStyle/>
          <a:p>
            <a:pPr lvl="0" algn="l"/>
            <a:r>
              <a:rPr lang="en-US" dirty="0"/>
              <a:t>Understanding currency exchange markets</a:t>
            </a:r>
          </a:p>
          <a:p>
            <a:pPr lvl="0" algn="l"/>
            <a:endParaRPr lang="en-US" dirty="0"/>
          </a:p>
          <a:p>
            <a:pPr lvl="0" algn="l"/>
            <a:r>
              <a:rPr lang="en-US" dirty="0"/>
              <a:t>Factors influencing exchange rates (interest rates, inflation, political risk)</a:t>
            </a:r>
          </a:p>
          <a:p>
            <a:pPr lvl="0" algn="l"/>
            <a:endParaRPr lang="en-US" dirty="0"/>
          </a:p>
          <a:p>
            <a:pPr lvl="0" algn="l"/>
            <a:r>
              <a:rPr lang="en-US" dirty="0"/>
              <a:t>Hedging and managing currency risks</a:t>
            </a:r>
          </a:p>
          <a:p>
            <a:endParaRPr lang="en-US" dirty="0"/>
          </a:p>
        </p:txBody>
      </p:sp>
    </p:spTree>
    <p:extLst>
      <p:ext uri="{BB962C8B-B14F-4D97-AF65-F5344CB8AC3E}">
        <p14:creationId xmlns:p14="http://schemas.microsoft.com/office/powerpoint/2010/main" val="28138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44EC4-F294-4FAE-A4B7-43914D7FBD81}"/>
              </a:ext>
            </a:extLst>
          </p:cNvPr>
          <p:cNvSpPr>
            <a:spLocks noGrp="1"/>
          </p:cNvSpPr>
          <p:nvPr>
            <p:ph type="ctrTitle"/>
          </p:nvPr>
        </p:nvSpPr>
        <p:spPr>
          <a:xfrm>
            <a:off x="1524000" y="1122363"/>
            <a:ext cx="9144000" cy="950277"/>
          </a:xfrm>
        </p:spPr>
        <p:txBody>
          <a:bodyPr/>
          <a:lstStyle/>
          <a:p>
            <a:r>
              <a:rPr lang="en-US" dirty="0"/>
              <a:t>COMB, FCPC</a:t>
            </a:r>
          </a:p>
        </p:txBody>
      </p:sp>
      <p:sp>
        <p:nvSpPr>
          <p:cNvPr id="3" name="Subtitle 2">
            <a:extLst>
              <a:ext uri="{FF2B5EF4-FFF2-40B4-BE49-F238E27FC236}">
                <a16:creationId xmlns:a16="http://schemas.microsoft.com/office/drawing/2014/main" id="{529C9AD8-F7A5-4461-8699-AE7C972C149C}"/>
              </a:ext>
            </a:extLst>
          </p:cNvPr>
          <p:cNvSpPr>
            <a:spLocks noGrp="1"/>
          </p:cNvSpPr>
          <p:nvPr>
            <p:ph type="subTitle" idx="1"/>
          </p:nvPr>
        </p:nvSpPr>
        <p:spPr>
          <a:xfrm>
            <a:off x="1524000" y="2545080"/>
            <a:ext cx="9144000" cy="2712720"/>
          </a:xfrm>
        </p:spPr>
        <p:txBody>
          <a:bodyPr>
            <a:normAutofit/>
          </a:bodyPr>
          <a:lstStyle/>
          <a:p>
            <a:r>
              <a:rPr lang="en-US" sz="4000" dirty="0"/>
              <a:t>College of Business Management</a:t>
            </a:r>
          </a:p>
          <a:p>
            <a:r>
              <a:rPr lang="en-US" sz="4000" dirty="0"/>
              <a:t>First City Providential College</a:t>
            </a:r>
          </a:p>
        </p:txBody>
      </p:sp>
    </p:spTree>
    <p:extLst>
      <p:ext uri="{BB962C8B-B14F-4D97-AF65-F5344CB8AC3E}">
        <p14:creationId xmlns:p14="http://schemas.microsoft.com/office/powerpoint/2010/main" val="7964842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5F22D-A7C3-4FDA-95D7-E4FF0DFE37DA}"/>
              </a:ext>
            </a:extLst>
          </p:cNvPr>
          <p:cNvSpPr>
            <a:spLocks noGrp="1"/>
          </p:cNvSpPr>
          <p:nvPr>
            <p:ph type="title"/>
          </p:nvPr>
        </p:nvSpPr>
        <p:spPr/>
        <p:txBody>
          <a:bodyPr/>
          <a:lstStyle/>
          <a:p>
            <a:r>
              <a:rPr lang="en-US" dirty="0"/>
              <a:t>Exchange Rate is influenced by:</a:t>
            </a:r>
          </a:p>
        </p:txBody>
      </p:sp>
      <p:sp>
        <p:nvSpPr>
          <p:cNvPr id="3" name="Content Placeholder 2">
            <a:extLst>
              <a:ext uri="{FF2B5EF4-FFF2-40B4-BE49-F238E27FC236}">
                <a16:creationId xmlns:a16="http://schemas.microsoft.com/office/drawing/2014/main" id="{EAC4F9A9-E30E-4D85-9A88-93BBEA22BAAD}"/>
              </a:ext>
            </a:extLst>
          </p:cNvPr>
          <p:cNvSpPr>
            <a:spLocks noGrp="1"/>
          </p:cNvSpPr>
          <p:nvPr>
            <p:ph idx="1"/>
          </p:nvPr>
        </p:nvSpPr>
        <p:spPr/>
        <p:txBody>
          <a:bodyPr>
            <a:normAutofit fontScale="92500" lnSpcReduction="20000"/>
          </a:bodyPr>
          <a:lstStyle/>
          <a:p>
            <a:pPr marL="0" indent="0">
              <a:buNone/>
            </a:pPr>
            <a:r>
              <a:rPr lang="en-US" dirty="0"/>
              <a:t>Economic factor</a:t>
            </a:r>
          </a:p>
          <a:p>
            <a:pPr marL="0" indent="0">
              <a:buNone/>
            </a:pPr>
            <a:r>
              <a:rPr lang="en-US" dirty="0"/>
              <a:t>    	Interest Rates</a:t>
            </a:r>
          </a:p>
          <a:p>
            <a:pPr marL="0" indent="0">
              <a:buNone/>
            </a:pPr>
            <a:r>
              <a:rPr lang="en-US" dirty="0"/>
              <a:t>	Inflation Rates</a:t>
            </a:r>
          </a:p>
          <a:p>
            <a:pPr marL="0" indent="0">
              <a:buNone/>
            </a:pPr>
            <a:r>
              <a:rPr lang="en-US" dirty="0"/>
              <a:t>	GDP / Unemployment</a:t>
            </a:r>
          </a:p>
          <a:p>
            <a:pPr marL="0" indent="0">
              <a:buNone/>
            </a:pPr>
            <a:r>
              <a:rPr lang="en-US" dirty="0"/>
              <a:t>	Gov’t Debts</a:t>
            </a:r>
          </a:p>
          <a:p>
            <a:pPr marL="0" indent="0">
              <a:buNone/>
            </a:pPr>
            <a:r>
              <a:rPr lang="en-US" dirty="0"/>
              <a:t>	Trade Balance / Current Acct</a:t>
            </a:r>
          </a:p>
          <a:p>
            <a:pPr marL="0" indent="0">
              <a:buNone/>
            </a:pPr>
            <a:r>
              <a:rPr lang="en-US" dirty="0"/>
              <a:t>Non- Economic</a:t>
            </a:r>
          </a:p>
          <a:p>
            <a:pPr marL="0" indent="0">
              <a:buNone/>
            </a:pPr>
            <a:r>
              <a:rPr lang="en-US" dirty="0"/>
              <a:t>	Political</a:t>
            </a:r>
          </a:p>
          <a:p>
            <a:pPr marL="0" indent="0">
              <a:buNone/>
            </a:pPr>
            <a:r>
              <a:rPr lang="en-US" dirty="0"/>
              <a:t>	Govt’ Intervention</a:t>
            </a:r>
          </a:p>
          <a:p>
            <a:pPr marL="0" indent="0">
              <a:buNone/>
            </a:pPr>
            <a:r>
              <a:rPr lang="en-US" dirty="0"/>
              <a:t>	Capital Flow</a:t>
            </a:r>
          </a:p>
        </p:txBody>
      </p:sp>
    </p:spTree>
    <p:extLst>
      <p:ext uri="{BB962C8B-B14F-4D97-AF65-F5344CB8AC3E}">
        <p14:creationId xmlns:p14="http://schemas.microsoft.com/office/powerpoint/2010/main" val="34614056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D7EE1-ADF9-44D7-9FB5-81B93BAFEEE0}"/>
              </a:ext>
            </a:extLst>
          </p:cNvPr>
          <p:cNvSpPr>
            <a:spLocks noGrp="1"/>
          </p:cNvSpPr>
          <p:nvPr>
            <p:ph type="title"/>
          </p:nvPr>
        </p:nvSpPr>
        <p:spPr/>
        <p:txBody>
          <a:bodyPr/>
          <a:lstStyle/>
          <a:p>
            <a:r>
              <a:rPr lang="en-US" dirty="0"/>
              <a:t>Hedging</a:t>
            </a:r>
          </a:p>
        </p:txBody>
      </p:sp>
      <p:sp>
        <p:nvSpPr>
          <p:cNvPr id="3" name="Content Placeholder 2">
            <a:extLst>
              <a:ext uri="{FF2B5EF4-FFF2-40B4-BE49-F238E27FC236}">
                <a16:creationId xmlns:a16="http://schemas.microsoft.com/office/drawing/2014/main" id="{F6A4E292-B7AD-4771-B33C-EEB32437B0B4}"/>
              </a:ext>
            </a:extLst>
          </p:cNvPr>
          <p:cNvSpPr>
            <a:spLocks noGrp="1"/>
          </p:cNvSpPr>
          <p:nvPr>
            <p:ph idx="1"/>
          </p:nvPr>
        </p:nvSpPr>
        <p:spPr/>
        <p:txBody>
          <a:bodyPr/>
          <a:lstStyle/>
          <a:p>
            <a:r>
              <a:rPr lang="en-US" dirty="0"/>
              <a:t>Minimize potential loss</a:t>
            </a:r>
          </a:p>
        </p:txBody>
      </p:sp>
    </p:spTree>
    <p:extLst>
      <p:ext uri="{BB962C8B-B14F-4D97-AF65-F5344CB8AC3E}">
        <p14:creationId xmlns:p14="http://schemas.microsoft.com/office/powerpoint/2010/main" val="42828625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DC4C4-FDD1-405B-B71A-1B9F29FE00A9}"/>
              </a:ext>
            </a:extLst>
          </p:cNvPr>
          <p:cNvSpPr>
            <a:spLocks noGrp="1"/>
          </p:cNvSpPr>
          <p:nvPr>
            <p:ph type="ctrTitle"/>
          </p:nvPr>
        </p:nvSpPr>
        <p:spPr>
          <a:xfrm>
            <a:off x="1524000" y="1122363"/>
            <a:ext cx="9144000" cy="1255077"/>
          </a:xfrm>
        </p:spPr>
        <p:txBody>
          <a:bodyPr>
            <a:normAutofit/>
          </a:bodyPr>
          <a:lstStyle/>
          <a:p>
            <a:r>
              <a:rPr lang="en-US" sz="3600" dirty="0"/>
              <a:t>Week 5</a:t>
            </a:r>
          </a:p>
        </p:txBody>
      </p:sp>
      <p:sp>
        <p:nvSpPr>
          <p:cNvPr id="3" name="Subtitle 2">
            <a:extLst>
              <a:ext uri="{FF2B5EF4-FFF2-40B4-BE49-F238E27FC236}">
                <a16:creationId xmlns:a16="http://schemas.microsoft.com/office/drawing/2014/main" id="{9DE276BD-A6FF-4F78-94EA-A6261088C694}"/>
              </a:ext>
            </a:extLst>
          </p:cNvPr>
          <p:cNvSpPr>
            <a:spLocks noGrp="1"/>
          </p:cNvSpPr>
          <p:nvPr>
            <p:ph type="subTitle" idx="1"/>
          </p:nvPr>
        </p:nvSpPr>
        <p:spPr>
          <a:xfrm>
            <a:off x="1524000" y="2377440"/>
            <a:ext cx="9144000" cy="2880360"/>
          </a:xfrm>
        </p:spPr>
        <p:txBody>
          <a:bodyPr/>
          <a:lstStyle/>
          <a:p>
            <a:endParaRPr lang="en-US" b="1" dirty="0"/>
          </a:p>
          <a:p>
            <a:endParaRPr lang="en-US" b="1" dirty="0"/>
          </a:p>
          <a:p>
            <a:r>
              <a:rPr lang="en-US" b="1" dirty="0"/>
              <a:t>Trade Policies and Protectionism</a:t>
            </a:r>
            <a:endParaRPr lang="en-US" dirty="0"/>
          </a:p>
        </p:txBody>
      </p:sp>
    </p:spTree>
    <p:extLst>
      <p:ext uri="{BB962C8B-B14F-4D97-AF65-F5344CB8AC3E}">
        <p14:creationId xmlns:p14="http://schemas.microsoft.com/office/powerpoint/2010/main" val="29893652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A585087-C351-4585-A7AC-A543C0257885}"/>
              </a:ext>
            </a:extLst>
          </p:cNvPr>
          <p:cNvSpPr>
            <a:spLocks noGrp="1"/>
          </p:cNvSpPr>
          <p:nvPr>
            <p:ph type="subTitle" idx="1"/>
          </p:nvPr>
        </p:nvSpPr>
        <p:spPr>
          <a:xfrm>
            <a:off x="1524000" y="1905000"/>
            <a:ext cx="9144000" cy="3352800"/>
          </a:xfrm>
        </p:spPr>
        <p:txBody>
          <a:bodyPr/>
          <a:lstStyle/>
          <a:p>
            <a:pPr lvl="0" algn="just"/>
            <a:r>
              <a:rPr lang="en-US" dirty="0"/>
              <a:t>Government intervention in trade: tariffs, quotas, subsidies</a:t>
            </a:r>
          </a:p>
          <a:p>
            <a:pPr lvl="0" algn="just"/>
            <a:endParaRPr lang="en-US" dirty="0"/>
          </a:p>
          <a:p>
            <a:pPr lvl="0" algn="just"/>
            <a:r>
              <a:rPr lang="en-US" dirty="0"/>
              <a:t>Non-tariff barriers to trade</a:t>
            </a:r>
          </a:p>
          <a:p>
            <a:pPr lvl="0" algn="just"/>
            <a:endParaRPr lang="en-US" dirty="0"/>
          </a:p>
          <a:p>
            <a:pPr lvl="0" algn="just"/>
            <a:r>
              <a:rPr lang="en-US" dirty="0"/>
              <a:t>Trade wars and their financial implications</a:t>
            </a:r>
          </a:p>
          <a:p>
            <a:endParaRPr lang="en-US" dirty="0"/>
          </a:p>
        </p:txBody>
      </p:sp>
    </p:spTree>
    <p:extLst>
      <p:ext uri="{BB962C8B-B14F-4D97-AF65-F5344CB8AC3E}">
        <p14:creationId xmlns:p14="http://schemas.microsoft.com/office/powerpoint/2010/main" val="27036899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D516D-CF03-4D74-9ECB-07589FC5163E}"/>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A739F454-B6F9-4A96-830D-4C6EA4425C27}"/>
              </a:ext>
            </a:extLst>
          </p:cNvPr>
          <p:cNvSpPr>
            <a:spLocks noGrp="1"/>
          </p:cNvSpPr>
          <p:nvPr>
            <p:ph idx="1"/>
          </p:nvPr>
        </p:nvSpPr>
        <p:spPr/>
        <p:txBody>
          <a:bodyPr/>
          <a:lstStyle/>
          <a:p>
            <a:r>
              <a:rPr lang="en-US" dirty="0"/>
              <a:t>Economic conflict between nations which disrupts global supply chain.</a:t>
            </a:r>
          </a:p>
        </p:txBody>
      </p:sp>
    </p:spTree>
    <p:extLst>
      <p:ext uri="{BB962C8B-B14F-4D97-AF65-F5344CB8AC3E}">
        <p14:creationId xmlns:p14="http://schemas.microsoft.com/office/powerpoint/2010/main" val="5471285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D94B3-F4FF-4CE7-B92D-167271E19F60}"/>
              </a:ext>
            </a:extLst>
          </p:cNvPr>
          <p:cNvSpPr>
            <a:spLocks noGrp="1"/>
          </p:cNvSpPr>
          <p:nvPr>
            <p:ph type="title"/>
          </p:nvPr>
        </p:nvSpPr>
        <p:spPr/>
        <p:txBody>
          <a:bodyPr/>
          <a:lstStyle/>
          <a:p>
            <a:r>
              <a:rPr lang="en-US" dirty="0"/>
              <a:t>Reasons for a Trade War</a:t>
            </a:r>
          </a:p>
        </p:txBody>
      </p:sp>
      <p:sp>
        <p:nvSpPr>
          <p:cNvPr id="3" name="Content Placeholder 2">
            <a:extLst>
              <a:ext uri="{FF2B5EF4-FFF2-40B4-BE49-F238E27FC236}">
                <a16:creationId xmlns:a16="http://schemas.microsoft.com/office/drawing/2014/main" id="{D5DD78EF-0776-444C-B2BC-E5D20BB907B6}"/>
              </a:ext>
            </a:extLst>
          </p:cNvPr>
          <p:cNvSpPr>
            <a:spLocks noGrp="1"/>
          </p:cNvSpPr>
          <p:nvPr>
            <p:ph idx="1"/>
          </p:nvPr>
        </p:nvSpPr>
        <p:spPr/>
        <p:txBody>
          <a:bodyPr/>
          <a:lstStyle/>
          <a:p>
            <a:r>
              <a:rPr lang="en-US" dirty="0"/>
              <a:t>Protectionism  - policies are imposed to protect domestic industries from foreign competition</a:t>
            </a:r>
          </a:p>
          <a:p>
            <a:endParaRPr lang="en-US" dirty="0"/>
          </a:p>
          <a:p>
            <a:r>
              <a:rPr lang="en-US" dirty="0"/>
              <a:t>Retaliation – retaliatory measures  like tariffs, or quotas  on import from other countries</a:t>
            </a:r>
          </a:p>
          <a:p>
            <a:endParaRPr lang="en-US" dirty="0"/>
          </a:p>
          <a:p>
            <a:r>
              <a:rPr lang="en-US" dirty="0"/>
              <a:t>Misunderstanding – misunderstanding on the terms and conditions</a:t>
            </a:r>
          </a:p>
          <a:p>
            <a:pPr marL="0" indent="0">
              <a:buNone/>
            </a:pPr>
            <a:endParaRPr lang="en-US" dirty="0"/>
          </a:p>
        </p:txBody>
      </p:sp>
    </p:spTree>
    <p:extLst>
      <p:ext uri="{BB962C8B-B14F-4D97-AF65-F5344CB8AC3E}">
        <p14:creationId xmlns:p14="http://schemas.microsoft.com/office/powerpoint/2010/main" val="16727077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58D6A-9B4F-44BA-A8A8-4D5F384B7A86}"/>
              </a:ext>
            </a:extLst>
          </p:cNvPr>
          <p:cNvSpPr>
            <a:spLocks noGrp="1"/>
          </p:cNvSpPr>
          <p:nvPr>
            <p:ph type="title"/>
          </p:nvPr>
        </p:nvSpPr>
        <p:spPr/>
        <p:txBody>
          <a:bodyPr/>
          <a:lstStyle/>
          <a:p>
            <a:r>
              <a:rPr lang="en-US" dirty="0"/>
              <a:t>Samples of Trade Barriers</a:t>
            </a:r>
          </a:p>
        </p:txBody>
      </p:sp>
      <p:sp>
        <p:nvSpPr>
          <p:cNvPr id="3" name="Content Placeholder 2">
            <a:extLst>
              <a:ext uri="{FF2B5EF4-FFF2-40B4-BE49-F238E27FC236}">
                <a16:creationId xmlns:a16="http://schemas.microsoft.com/office/drawing/2014/main" id="{C1D90C1E-ADDB-489E-BDE3-6BE8699A98DD}"/>
              </a:ext>
            </a:extLst>
          </p:cNvPr>
          <p:cNvSpPr>
            <a:spLocks noGrp="1"/>
          </p:cNvSpPr>
          <p:nvPr>
            <p:ph idx="1"/>
          </p:nvPr>
        </p:nvSpPr>
        <p:spPr/>
        <p:txBody>
          <a:bodyPr/>
          <a:lstStyle/>
          <a:p>
            <a:r>
              <a:rPr lang="en-US" dirty="0"/>
              <a:t>Tariffs</a:t>
            </a:r>
          </a:p>
          <a:p>
            <a:endParaRPr lang="en-US" dirty="0"/>
          </a:p>
          <a:p>
            <a:r>
              <a:rPr lang="en-US" dirty="0"/>
              <a:t>Quotas</a:t>
            </a:r>
          </a:p>
          <a:p>
            <a:endParaRPr lang="en-US" dirty="0"/>
          </a:p>
          <a:p>
            <a:r>
              <a:rPr lang="en-US" dirty="0"/>
              <a:t>Subsidies</a:t>
            </a:r>
          </a:p>
          <a:p>
            <a:endParaRPr lang="en-US" dirty="0"/>
          </a:p>
          <a:p>
            <a:r>
              <a:rPr lang="en-US"/>
              <a:t>Embargoes</a:t>
            </a:r>
          </a:p>
        </p:txBody>
      </p:sp>
    </p:spTree>
    <p:extLst>
      <p:ext uri="{BB962C8B-B14F-4D97-AF65-F5344CB8AC3E}">
        <p14:creationId xmlns:p14="http://schemas.microsoft.com/office/powerpoint/2010/main" val="36492232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5436CCE-3CA3-428F-807F-5EDF5CD9802B}"/>
              </a:ext>
            </a:extLst>
          </p:cNvPr>
          <p:cNvSpPr>
            <a:spLocks noGrp="1"/>
          </p:cNvSpPr>
          <p:nvPr>
            <p:ph type="subTitle" idx="1"/>
          </p:nvPr>
        </p:nvSpPr>
        <p:spPr>
          <a:xfrm>
            <a:off x="1524000" y="1478280"/>
            <a:ext cx="9144000" cy="3576002"/>
          </a:xfrm>
        </p:spPr>
        <p:txBody>
          <a:bodyPr/>
          <a:lstStyle/>
          <a:p>
            <a:pPr marR="0" lvl="0" algn="just">
              <a:lnSpc>
                <a:spcPct val="107000"/>
              </a:lnSpc>
              <a:spcBef>
                <a:spcPts val="0"/>
              </a:spcBef>
              <a:spcAft>
                <a:spcPts val="800"/>
              </a:spcAft>
              <a:buSzPts val="1000"/>
              <a:tabLst>
                <a:tab pos="457200" algn="l"/>
              </a:tabLst>
            </a:pPr>
            <a:r>
              <a:rPr lang="en-US" dirty="0">
                <a:latin typeface="Arial" panose="020B0604020202020204" pitchFamily="34" charset="0"/>
                <a:ea typeface="Times New Roman" panose="02020603050405020304" pitchFamily="18" charset="0"/>
                <a:cs typeface="Times New Roman" panose="02020603050405020304" pitchFamily="18" charset="0"/>
              </a:rPr>
              <a:t>Free trade vs. protectionism</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R="0" lvl="0" algn="just">
              <a:lnSpc>
                <a:spcPct val="107000"/>
              </a:lnSpc>
              <a:spcBef>
                <a:spcPts val="0"/>
              </a:spcBef>
              <a:spcAft>
                <a:spcPts val="800"/>
              </a:spcAft>
              <a:buSzPts val="1000"/>
              <a:tabLst>
                <a:tab pos="457200" algn="l"/>
              </a:tabLst>
            </a:pPr>
            <a:endParaRPr lang="en-US" dirty="0">
              <a:latin typeface="Arial" panose="020B0604020202020204" pitchFamily="34" charset="0"/>
              <a:ea typeface="Times New Roman" panose="02020603050405020304" pitchFamily="18" charset="0"/>
              <a:cs typeface="Times New Roman" panose="02020603050405020304" pitchFamily="18" charset="0"/>
            </a:endParaRPr>
          </a:p>
          <a:p>
            <a:pPr marR="0" lvl="0" algn="just">
              <a:lnSpc>
                <a:spcPct val="107000"/>
              </a:lnSpc>
              <a:spcBef>
                <a:spcPts val="0"/>
              </a:spcBef>
              <a:spcAft>
                <a:spcPts val="800"/>
              </a:spcAft>
              <a:buSzPts val="1000"/>
              <a:tabLst>
                <a:tab pos="457200" algn="l"/>
              </a:tabLst>
            </a:pPr>
            <a:r>
              <a:rPr lang="en-US" dirty="0">
                <a:latin typeface="Arial" panose="020B0604020202020204" pitchFamily="34" charset="0"/>
                <a:ea typeface="Times New Roman" panose="02020603050405020304" pitchFamily="18" charset="0"/>
                <a:cs typeface="Times New Roman" panose="02020603050405020304" pitchFamily="18" charset="0"/>
              </a:rPr>
              <a:t>Role of trade organizations (WTO, regional agreements)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R="0" lvl="0" algn="just">
              <a:lnSpc>
                <a:spcPct val="107000"/>
              </a:lnSpc>
              <a:spcBef>
                <a:spcPts val="0"/>
              </a:spcBef>
              <a:spcAft>
                <a:spcPts val="800"/>
              </a:spcAft>
              <a:buSzPts val="1000"/>
              <a:tabLst>
                <a:tab pos="457200" algn="l"/>
              </a:tabLst>
            </a:pPr>
            <a:endParaRPr lang="en-US" dirty="0">
              <a:latin typeface="Arial" panose="020B0604020202020204" pitchFamily="34" charset="0"/>
              <a:ea typeface="Times New Roman" panose="02020603050405020304" pitchFamily="18" charset="0"/>
              <a:cs typeface="Times New Roman" panose="02020603050405020304" pitchFamily="18" charset="0"/>
            </a:endParaRPr>
          </a:p>
          <a:p>
            <a:pPr marR="0" lvl="0" algn="just">
              <a:lnSpc>
                <a:spcPct val="107000"/>
              </a:lnSpc>
              <a:spcBef>
                <a:spcPts val="0"/>
              </a:spcBef>
              <a:spcAft>
                <a:spcPts val="800"/>
              </a:spcAft>
              <a:buSzPts val="1000"/>
              <a:tabLst>
                <a:tab pos="457200" algn="l"/>
              </a:tabLst>
            </a:pPr>
            <a:r>
              <a:rPr lang="en-US" dirty="0">
                <a:latin typeface="Arial" panose="020B0604020202020204" pitchFamily="34" charset="0"/>
                <a:ea typeface="Times New Roman" panose="02020603050405020304" pitchFamily="18" charset="0"/>
                <a:cs typeface="Times New Roman" panose="02020603050405020304" pitchFamily="18" charset="0"/>
              </a:rPr>
              <a:t>Impacts of trade policies on MNCs</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372250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CA437-9C2A-4D45-A0C4-25FE41B4F03D}"/>
              </a:ext>
            </a:extLst>
          </p:cNvPr>
          <p:cNvSpPr>
            <a:spLocks noGrp="1"/>
          </p:cNvSpPr>
          <p:nvPr>
            <p:ph type="title"/>
          </p:nvPr>
        </p:nvSpPr>
        <p:spPr/>
        <p:txBody>
          <a:bodyPr/>
          <a:lstStyle/>
          <a:p>
            <a:r>
              <a:rPr lang="en-US" dirty="0"/>
              <a:t>Reminder:   IBAT</a:t>
            </a:r>
          </a:p>
        </p:txBody>
      </p:sp>
      <p:sp>
        <p:nvSpPr>
          <p:cNvPr id="3" name="Content Placeholder 2">
            <a:extLst>
              <a:ext uri="{FF2B5EF4-FFF2-40B4-BE49-F238E27FC236}">
                <a16:creationId xmlns:a16="http://schemas.microsoft.com/office/drawing/2014/main" id="{1054738B-A831-4D45-9213-E1A625107C0B}"/>
              </a:ext>
            </a:extLst>
          </p:cNvPr>
          <p:cNvSpPr>
            <a:spLocks noGrp="1"/>
          </p:cNvSpPr>
          <p:nvPr>
            <p:ph idx="1"/>
          </p:nvPr>
        </p:nvSpPr>
        <p:spPr/>
        <p:txBody>
          <a:bodyPr/>
          <a:lstStyle/>
          <a:p>
            <a:r>
              <a:rPr lang="en-US" dirty="0"/>
              <a:t>To submit all assignments and activities on the Prelim Day (Week 6) to </a:t>
            </a:r>
            <a:r>
              <a:rPr lang="en-US" dirty="0" err="1"/>
              <a:t>Mr</a:t>
            </a:r>
            <a:r>
              <a:rPr lang="en-US" dirty="0"/>
              <a:t> Albert / </a:t>
            </a:r>
            <a:r>
              <a:rPr lang="en-US" dirty="0" err="1"/>
              <a:t>Ms</a:t>
            </a:r>
            <a:r>
              <a:rPr lang="en-US" dirty="0"/>
              <a:t> Luisa</a:t>
            </a:r>
          </a:p>
          <a:p>
            <a:endParaRPr lang="en-US" dirty="0"/>
          </a:p>
          <a:p>
            <a:r>
              <a:rPr lang="en-US" dirty="0"/>
              <a:t>Check your attendance </a:t>
            </a:r>
            <a:r>
              <a:rPr lang="en-US"/>
              <a:t>and recitations</a:t>
            </a:r>
            <a:endParaRPr lang="en-US" dirty="0"/>
          </a:p>
        </p:txBody>
      </p:sp>
    </p:spTree>
    <p:extLst>
      <p:ext uri="{BB962C8B-B14F-4D97-AF65-F5344CB8AC3E}">
        <p14:creationId xmlns:p14="http://schemas.microsoft.com/office/powerpoint/2010/main" val="29397532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EAC23-1AF7-4EC9-A566-3562701C2664}"/>
              </a:ext>
            </a:extLst>
          </p:cNvPr>
          <p:cNvSpPr>
            <a:spLocks noGrp="1"/>
          </p:cNvSpPr>
          <p:nvPr>
            <p:ph type="ctrTitle"/>
          </p:nvPr>
        </p:nvSpPr>
        <p:spPr/>
        <p:txBody>
          <a:bodyPr/>
          <a:lstStyle/>
          <a:p>
            <a:r>
              <a:rPr lang="en-US" dirty="0"/>
              <a:t>Week 6 - Prelim Exam</a:t>
            </a:r>
          </a:p>
        </p:txBody>
      </p:sp>
    </p:spTree>
    <p:extLst>
      <p:ext uri="{BB962C8B-B14F-4D97-AF65-F5344CB8AC3E}">
        <p14:creationId xmlns:p14="http://schemas.microsoft.com/office/powerpoint/2010/main" val="1607747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16EC4-9844-42D1-BA13-3C88302417F9}"/>
              </a:ext>
            </a:extLst>
          </p:cNvPr>
          <p:cNvSpPr>
            <a:spLocks noGrp="1"/>
          </p:cNvSpPr>
          <p:nvPr>
            <p:ph type="ctrTitle"/>
          </p:nvPr>
        </p:nvSpPr>
        <p:spPr>
          <a:xfrm>
            <a:off x="1524000" y="1122363"/>
            <a:ext cx="9144000" cy="1133157"/>
          </a:xfrm>
        </p:spPr>
        <p:txBody>
          <a:bodyPr>
            <a:normAutofit/>
          </a:bodyPr>
          <a:lstStyle/>
          <a:p>
            <a:r>
              <a:rPr lang="en-US" sz="4000" dirty="0"/>
              <a:t>Week 1</a:t>
            </a:r>
          </a:p>
        </p:txBody>
      </p:sp>
      <p:sp>
        <p:nvSpPr>
          <p:cNvPr id="3" name="Subtitle 2">
            <a:extLst>
              <a:ext uri="{FF2B5EF4-FFF2-40B4-BE49-F238E27FC236}">
                <a16:creationId xmlns:a16="http://schemas.microsoft.com/office/drawing/2014/main" id="{EE177B83-92A2-46D7-A50C-9F950B7D1C69}"/>
              </a:ext>
            </a:extLst>
          </p:cNvPr>
          <p:cNvSpPr>
            <a:spLocks noGrp="1"/>
          </p:cNvSpPr>
          <p:nvPr>
            <p:ph type="subTitle" idx="1"/>
          </p:nvPr>
        </p:nvSpPr>
        <p:spPr>
          <a:xfrm>
            <a:off x="1524000" y="2987040"/>
            <a:ext cx="9144000" cy="1798320"/>
          </a:xfrm>
        </p:spPr>
        <p:txBody>
          <a:bodyPr/>
          <a:lstStyle/>
          <a:p>
            <a:r>
              <a:rPr lang="en-US" dirty="0"/>
              <a:t>VISION</a:t>
            </a:r>
          </a:p>
          <a:p>
            <a:r>
              <a:rPr lang="en-US" dirty="0"/>
              <a:t>The First City Providential College shall be a world-class university for lifelong learning.</a:t>
            </a:r>
          </a:p>
          <a:p>
            <a:endParaRPr lang="en-US" dirty="0"/>
          </a:p>
        </p:txBody>
      </p:sp>
    </p:spTree>
    <p:extLst>
      <p:ext uri="{BB962C8B-B14F-4D97-AF65-F5344CB8AC3E}">
        <p14:creationId xmlns:p14="http://schemas.microsoft.com/office/powerpoint/2010/main" val="6591659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8CEFD-1177-46D1-85F5-0BF7248BFBAD}"/>
              </a:ext>
            </a:extLst>
          </p:cNvPr>
          <p:cNvSpPr>
            <a:spLocks noGrp="1"/>
          </p:cNvSpPr>
          <p:nvPr>
            <p:ph type="title"/>
          </p:nvPr>
        </p:nvSpPr>
        <p:spPr/>
        <p:txBody>
          <a:bodyPr/>
          <a:lstStyle/>
          <a:p>
            <a:r>
              <a:rPr lang="en-US" dirty="0"/>
              <a:t>Week 7</a:t>
            </a:r>
          </a:p>
        </p:txBody>
      </p:sp>
      <p:sp>
        <p:nvSpPr>
          <p:cNvPr id="3" name="Content Placeholder 2">
            <a:extLst>
              <a:ext uri="{FF2B5EF4-FFF2-40B4-BE49-F238E27FC236}">
                <a16:creationId xmlns:a16="http://schemas.microsoft.com/office/drawing/2014/main" id="{DE0F35C8-F85A-4596-A003-4A451A7E7026}"/>
              </a:ext>
            </a:extLst>
          </p:cNvPr>
          <p:cNvSpPr>
            <a:spLocks noGrp="1"/>
          </p:cNvSpPr>
          <p:nvPr>
            <p:ph idx="1"/>
          </p:nvPr>
        </p:nvSpPr>
        <p:spPr/>
        <p:txBody>
          <a:bodyPr/>
          <a:lstStyle/>
          <a:p>
            <a:r>
              <a:rPr lang="en-US" dirty="0"/>
              <a:t>Foreign Direct Investment (FDI)</a:t>
            </a:r>
          </a:p>
          <a:p>
            <a:endParaRPr lang="en-US" dirty="0"/>
          </a:p>
          <a:p>
            <a:r>
              <a:rPr lang="en-US" dirty="0"/>
              <a:t>Multinational Corporations</a:t>
            </a:r>
          </a:p>
        </p:txBody>
      </p:sp>
    </p:spTree>
    <p:extLst>
      <p:ext uri="{BB962C8B-B14F-4D97-AF65-F5344CB8AC3E}">
        <p14:creationId xmlns:p14="http://schemas.microsoft.com/office/powerpoint/2010/main" val="33092289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3C574-6F49-4AFD-B71D-723C0D13125B}"/>
              </a:ext>
            </a:extLst>
          </p:cNvPr>
          <p:cNvSpPr>
            <a:spLocks noGrp="1"/>
          </p:cNvSpPr>
          <p:nvPr>
            <p:ph type="title"/>
          </p:nvPr>
        </p:nvSpPr>
        <p:spPr/>
        <p:txBody>
          <a:bodyPr/>
          <a:lstStyle/>
          <a:p>
            <a:r>
              <a:rPr lang="en-US" dirty="0"/>
              <a:t>FDI</a:t>
            </a:r>
          </a:p>
        </p:txBody>
      </p:sp>
      <p:sp>
        <p:nvSpPr>
          <p:cNvPr id="3" name="Content Placeholder 2">
            <a:extLst>
              <a:ext uri="{FF2B5EF4-FFF2-40B4-BE49-F238E27FC236}">
                <a16:creationId xmlns:a16="http://schemas.microsoft.com/office/drawing/2014/main" id="{5FA1FA45-F48D-4C83-906D-EDFE85D3C2A0}"/>
              </a:ext>
            </a:extLst>
          </p:cNvPr>
          <p:cNvSpPr>
            <a:spLocks noGrp="1"/>
          </p:cNvSpPr>
          <p:nvPr>
            <p:ph idx="1"/>
          </p:nvPr>
        </p:nvSpPr>
        <p:spPr/>
        <p:txBody>
          <a:bodyPr/>
          <a:lstStyle/>
          <a:p>
            <a:r>
              <a:rPr lang="en-US" dirty="0"/>
              <a:t>Investment made by an entity from one country into a company or enterprise in another country with the intent to establish a long-term relationship and have a significant influence or control over the management.</a:t>
            </a:r>
          </a:p>
          <a:p>
            <a:endParaRPr lang="en-US" dirty="0"/>
          </a:p>
          <a:p>
            <a:pPr marL="0" indent="0">
              <a:buNone/>
            </a:pPr>
            <a:r>
              <a:rPr lang="en-US" b="1" dirty="0"/>
              <a:t>Types of FDI</a:t>
            </a:r>
          </a:p>
          <a:p>
            <a:pPr marL="0" indent="0">
              <a:buNone/>
            </a:pPr>
            <a:endParaRPr lang="en-US" dirty="0"/>
          </a:p>
          <a:p>
            <a:r>
              <a:rPr lang="en-US" dirty="0"/>
              <a:t>- inward</a:t>
            </a:r>
          </a:p>
          <a:p>
            <a:r>
              <a:rPr lang="en-US" dirty="0"/>
              <a:t>- outward</a:t>
            </a:r>
          </a:p>
        </p:txBody>
      </p:sp>
    </p:spTree>
    <p:extLst>
      <p:ext uri="{BB962C8B-B14F-4D97-AF65-F5344CB8AC3E}">
        <p14:creationId xmlns:p14="http://schemas.microsoft.com/office/powerpoint/2010/main" val="13000886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5FF3C-9F44-4C54-82EF-EDC59B5C227B}"/>
              </a:ext>
            </a:extLst>
          </p:cNvPr>
          <p:cNvSpPr>
            <a:spLocks noGrp="1"/>
          </p:cNvSpPr>
          <p:nvPr>
            <p:ph type="title"/>
          </p:nvPr>
        </p:nvSpPr>
        <p:spPr/>
        <p:txBody>
          <a:bodyPr/>
          <a:lstStyle/>
          <a:p>
            <a:r>
              <a:rPr lang="en-US" dirty="0"/>
              <a:t>Characteristics of FDI</a:t>
            </a:r>
          </a:p>
        </p:txBody>
      </p:sp>
      <p:sp>
        <p:nvSpPr>
          <p:cNvPr id="3" name="Content Placeholder 2">
            <a:extLst>
              <a:ext uri="{FF2B5EF4-FFF2-40B4-BE49-F238E27FC236}">
                <a16:creationId xmlns:a16="http://schemas.microsoft.com/office/drawing/2014/main" id="{78556F7E-CCF4-40A7-9845-CE20E9F5C982}"/>
              </a:ext>
            </a:extLst>
          </p:cNvPr>
          <p:cNvSpPr>
            <a:spLocks noGrp="1"/>
          </p:cNvSpPr>
          <p:nvPr>
            <p:ph idx="1"/>
          </p:nvPr>
        </p:nvSpPr>
        <p:spPr/>
        <p:txBody>
          <a:bodyPr/>
          <a:lstStyle/>
          <a:p>
            <a:r>
              <a:rPr lang="en-US" dirty="0"/>
              <a:t>Lasting interest</a:t>
            </a:r>
          </a:p>
          <a:p>
            <a:r>
              <a:rPr lang="en-US" dirty="0"/>
              <a:t>Significant Influence</a:t>
            </a:r>
          </a:p>
          <a:p>
            <a:r>
              <a:rPr lang="en-US" dirty="0"/>
              <a:t>Broad Scope</a:t>
            </a:r>
          </a:p>
        </p:txBody>
      </p:sp>
    </p:spTree>
    <p:extLst>
      <p:ext uri="{BB962C8B-B14F-4D97-AF65-F5344CB8AC3E}">
        <p14:creationId xmlns:p14="http://schemas.microsoft.com/office/powerpoint/2010/main" val="38941334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615CF-BF84-46D7-B0C5-BA32C3728099}"/>
              </a:ext>
            </a:extLst>
          </p:cNvPr>
          <p:cNvSpPr>
            <a:spLocks noGrp="1"/>
          </p:cNvSpPr>
          <p:nvPr>
            <p:ph type="title"/>
          </p:nvPr>
        </p:nvSpPr>
        <p:spPr/>
        <p:txBody>
          <a:bodyPr/>
          <a:lstStyle/>
          <a:p>
            <a:r>
              <a:rPr lang="en-US" dirty="0"/>
              <a:t>Why is FDI Important?  </a:t>
            </a:r>
            <a:br>
              <a:rPr lang="en-US" dirty="0"/>
            </a:br>
            <a:r>
              <a:rPr lang="en-US" dirty="0"/>
              <a:t>Explain your answer</a:t>
            </a:r>
          </a:p>
        </p:txBody>
      </p:sp>
      <p:sp>
        <p:nvSpPr>
          <p:cNvPr id="3" name="Content Placeholder 2">
            <a:extLst>
              <a:ext uri="{FF2B5EF4-FFF2-40B4-BE49-F238E27FC236}">
                <a16:creationId xmlns:a16="http://schemas.microsoft.com/office/drawing/2014/main" id="{5162CF5F-1918-4B7D-AF1A-26AF01176A4B}"/>
              </a:ext>
            </a:extLst>
          </p:cNvPr>
          <p:cNvSpPr>
            <a:spLocks noGrp="1"/>
          </p:cNvSpPr>
          <p:nvPr>
            <p:ph idx="1"/>
          </p:nvPr>
        </p:nvSpPr>
        <p:spPr/>
        <p:txBody>
          <a:bodyPr/>
          <a:lstStyle/>
          <a:p>
            <a:endParaRPr lang="en-US" dirty="0"/>
          </a:p>
          <a:p>
            <a:endParaRPr lang="en-US" dirty="0"/>
          </a:p>
          <a:p>
            <a:r>
              <a:rPr lang="en-US" dirty="0"/>
              <a:t>Assignment for WEEK 7</a:t>
            </a:r>
          </a:p>
        </p:txBody>
      </p:sp>
    </p:spTree>
    <p:extLst>
      <p:ext uri="{BB962C8B-B14F-4D97-AF65-F5344CB8AC3E}">
        <p14:creationId xmlns:p14="http://schemas.microsoft.com/office/powerpoint/2010/main" val="41564440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A172C-1C16-41CB-8966-50A1BA92334C}"/>
              </a:ext>
            </a:extLst>
          </p:cNvPr>
          <p:cNvSpPr>
            <a:spLocks noGrp="1"/>
          </p:cNvSpPr>
          <p:nvPr>
            <p:ph type="title"/>
          </p:nvPr>
        </p:nvSpPr>
        <p:spPr/>
        <p:txBody>
          <a:bodyPr/>
          <a:lstStyle/>
          <a:p>
            <a:r>
              <a:rPr lang="en-US" dirty="0"/>
              <a:t>Week 8</a:t>
            </a:r>
          </a:p>
        </p:txBody>
      </p:sp>
      <p:sp>
        <p:nvSpPr>
          <p:cNvPr id="3" name="Content Placeholder 2">
            <a:extLst>
              <a:ext uri="{FF2B5EF4-FFF2-40B4-BE49-F238E27FC236}">
                <a16:creationId xmlns:a16="http://schemas.microsoft.com/office/drawing/2014/main" id="{EB83ED59-2027-4A84-9486-ABEFDA2F214B}"/>
              </a:ext>
            </a:extLst>
          </p:cNvPr>
          <p:cNvSpPr>
            <a:spLocks noGrp="1"/>
          </p:cNvSpPr>
          <p:nvPr>
            <p:ph idx="1"/>
          </p:nvPr>
        </p:nvSpPr>
        <p:spPr/>
        <p:txBody>
          <a:bodyPr/>
          <a:lstStyle/>
          <a:p>
            <a:r>
              <a:rPr lang="en-US" dirty="0"/>
              <a:t>Global Supply and Chain Logistics</a:t>
            </a:r>
          </a:p>
        </p:txBody>
      </p:sp>
    </p:spTree>
    <p:extLst>
      <p:ext uri="{BB962C8B-B14F-4D97-AF65-F5344CB8AC3E}">
        <p14:creationId xmlns:p14="http://schemas.microsoft.com/office/powerpoint/2010/main" val="38671599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1FD20-57DE-496A-86BA-ECC0471F1D8F}"/>
              </a:ext>
            </a:extLst>
          </p:cNvPr>
          <p:cNvSpPr>
            <a:spLocks noGrp="1"/>
          </p:cNvSpPr>
          <p:nvPr>
            <p:ph type="title"/>
          </p:nvPr>
        </p:nvSpPr>
        <p:spPr/>
        <p:txBody>
          <a:bodyPr/>
          <a:lstStyle/>
          <a:p>
            <a:r>
              <a:rPr lang="en-US" dirty="0"/>
              <a:t>Week 9</a:t>
            </a:r>
          </a:p>
        </p:txBody>
      </p:sp>
      <p:sp>
        <p:nvSpPr>
          <p:cNvPr id="3" name="Content Placeholder 2">
            <a:extLst>
              <a:ext uri="{FF2B5EF4-FFF2-40B4-BE49-F238E27FC236}">
                <a16:creationId xmlns:a16="http://schemas.microsoft.com/office/drawing/2014/main" id="{63E3051A-D129-404A-81A1-8311E9B29ED9}"/>
              </a:ext>
            </a:extLst>
          </p:cNvPr>
          <p:cNvSpPr>
            <a:spLocks noGrp="1"/>
          </p:cNvSpPr>
          <p:nvPr>
            <p:ph idx="1"/>
          </p:nvPr>
        </p:nvSpPr>
        <p:spPr/>
        <p:txBody>
          <a:bodyPr/>
          <a:lstStyle/>
          <a:p>
            <a:r>
              <a:rPr lang="en-US" dirty="0"/>
              <a:t>International Trade and Finance in Developing Economics</a:t>
            </a:r>
          </a:p>
        </p:txBody>
      </p:sp>
    </p:spTree>
    <p:extLst>
      <p:ext uri="{BB962C8B-B14F-4D97-AF65-F5344CB8AC3E}">
        <p14:creationId xmlns:p14="http://schemas.microsoft.com/office/powerpoint/2010/main" val="19151398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6EE5F-155C-43EF-820C-2DF1E4EEF204}"/>
              </a:ext>
            </a:extLst>
          </p:cNvPr>
          <p:cNvSpPr>
            <a:spLocks noGrp="1"/>
          </p:cNvSpPr>
          <p:nvPr>
            <p:ph type="title"/>
          </p:nvPr>
        </p:nvSpPr>
        <p:spPr/>
        <p:txBody>
          <a:bodyPr/>
          <a:lstStyle/>
          <a:p>
            <a:r>
              <a:rPr lang="en-US" dirty="0"/>
              <a:t>Week 10</a:t>
            </a:r>
          </a:p>
        </p:txBody>
      </p:sp>
      <p:sp>
        <p:nvSpPr>
          <p:cNvPr id="3" name="Content Placeholder 2">
            <a:extLst>
              <a:ext uri="{FF2B5EF4-FFF2-40B4-BE49-F238E27FC236}">
                <a16:creationId xmlns:a16="http://schemas.microsoft.com/office/drawing/2014/main" id="{CE69B4AF-A80C-4591-AA96-58936A2E8F7F}"/>
              </a:ext>
            </a:extLst>
          </p:cNvPr>
          <p:cNvSpPr>
            <a:spLocks noGrp="1"/>
          </p:cNvSpPr>
          <p:nvPr>
            <p:ph idx="1"/>
          </p:nvPr>
        </p:nvSpPr>
        <p:spPr/>
        <p:txBody>
          <a:bodyPr/>
          <a:lstStyle/>
          <a:p>
            <a:r>
              <a:rPr lang="en-US" dirty="0"/>
              <a:t>Risk Management in International Business</a:t>
            </a:r>
          </a:p>
        </p:txBody>
      </p:sp>
    </p:spTree>
    <p:extLst>
      <p:ext uri="{BB962C8B-B14F-4D97-AF65-F5344CB8AC3E}">
        <p14:creationId xmlns:p14="http://schemas.microsoft.com/office/powerpoint/2010/main" val="42301900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43419-8917-4781-A1A0-44C8F7181365}"/>
              </a:ext>
            </a:extLst>
          </p:cNvPr>
          <p:cNvSpPr>
            <a:spLocks noGrp="1"/>
          </p:cNvSpPr>
          <p:nvPr>
            <p:ph type="title"/>
          </p:nvPr>
        </p:nvSpPr>
        <p:spPr/>
        <p:txBody>
          <a:bodyPr/>
          <a:lstStyle/>
          <a:p>
            <a:r>
              <a:rPr lang="en-US" dirty="0"/>
              <a:t>Week 11</a:t>
            </a:r>
          </a:p>
        </p:txBody>
      </p:sp>
      <p:sp>
        <p:nvSpPr>
          <p:cNvPr id="3" name="Content Placeholder 2">
            <a:extLst>
              <a:ext uri="{FF2B5EF4-FFF2-40B4-BE49-F238E27FC236}">
                <a16:creationId xmlns:a16="http://schemas.microsoft.com/office/drawing/2014/main" id="{2ABD4051-0AEF-4FE8-A491-5CFC14D3679A}"/>
              </a:ext>
            </a:extLst>
          </p:cNvPr>
          <p:cNvSpPr>
            <a:spLocks noGrp="1"/>
          </p:cNvSpPr>
          <p:nvPr>
            <p:ph idx="1"/>
          </p:nvPr>
        </p:nvSpPr>
        <p:spPr/>
        <p:txBody>
          <a:bodyPr/>
          <a:lstStyle/>
          <a:p>
            <a:r>
              <a:rPr lang="en-US" dirty="0"/>
              <a:t>International Monetary System  </a:t>
            </a:r>
          </a:p>
          <a:p>
            <a:endParaRPr lang="en-US" dirty="0"/>
          </a:p>
          <a:p>
            <a:pPr marL="0" indent="0">
              <a:buNone/>
            </a:pPr>
            <a:r>
              <a:rPr lang="en-US" dirty="0"/>
              <a:t>Review</a:t>
            </a:r>
          </a:p>
        </p:txBody>
      </p:sp>
    </p:spTree>
    <p:extLst>
      <p:ext uri="{BB962C8B-B14F-4D97-AF65-F5344CB8AC3E}">
        <p14:creationId xmlns:p14="http://schemas.microsoft.com/office/powerpoint/2010/main" val="27732720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4C9A3-8BAC-4ABF-B6A4-412CA9BEBC30}"/>
              </a:ext>
            </a:extLst>
          </p:cNvPr>
          <p:cNvSpPr>
            <a:spLocks noGrp="1"/>
          </p:cNvSpPr>
          <p:nvPr>
            <p:ph type="title"/>
          </p:nvPr>
        </p:nvSpPr>
        <p:spPr/>
        <p:txBody>
          <a:bodyPr/>
          <a:lstStyle/>
          <a:p>
            <a:r>
              <a:rPr lang="en-US" dirty="0"/>
              <a:t>Week 12</a:t>
            </a:r>
          </a:p>
        </p:txBody>
      </p:sp>
      <p:sp>
        <p:nvSpPr>
          <p:cNvPr id="3" name="Content Placeholder 2">
            <a:extLst>
              <a:ext uri="{FF2B5EF4-FFF2-40B4-BE49-F238E27FC236}">
                <a16:creationId xmlns:a16="http://schemas.microsoft.com/office/drawing/2014/main" id="{611FB2FC-B80A-4D57-8E10-B3DA6473E133}"/>
              </a:ext>
            </a:extLst>
          </p:cNvPr>
          <p:cNvSpPr>
            <a:spLocks noGrp="1"/>
          </p:cNvSpPr>
          <p:nvPr>
            <p:ph idx="1"/>
          </p:nvPr>
        </p:nvSpPr>
        <p:spPr/>
        <p:txBody>
          <a:bodyPr/>
          <a:lstStyle/>
          <a:p>
            <a:endParaRPr lang="en-US" dirty="0"/>
          </a:p>
          <a:p>
            <a:r>
              <a:rPr lang="en-US"/>
              <a:t>Midterm Exam</a:t>
            </a:r>
          </a:p>
        </p:txBody>
      </p:sp>
    </p:spTree>
    <p:extLst>
      <p:ext uri="{BB962C8B-B14F-4D97-AF65-F5344CB8AC3E}">
        <p14:creationId xmlns:p14="http://schemas.microsoft.com/office/powerpoint/2010/main" val="1559918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8DEC6-ABE9-4C13-AAA3-FBB6A264ECE2}"/>
              </a:ext>
            </a:extLst>
          </p:cNvPr>
          <p:cNvSpPr>
            <a:spLocks noGrp="1"/>
          </p:cNvSpPr>
          <p:nvPr>
            <p:ph type="ctrTitle"/>
          </p:nvPr>
        </p:nvSpPr>
        <p:spPr>
          <a:xfrm>
            <a:off x="1524000" y="1122363"/>
            <a:ext cx="9144000" cy="3571557"/>
          </a:xfrm>
        </p:spPr>
        <p:txBody>
          <a:bodyPr>
            <a:normAutofit/>
          </a:bodyPr>
          <a:lstStyle/>
          <a:p>
            <a:r>
              <a:rPr lang="en-US" sz="2400" dirty="0"/>
              <a:t>MISSION</a:t>
            </a:r>
            <a:br>
              <a:rPr lang="en-US" sz="2400" dirty="0"/>
            </a:br>
            <a:r>
              <a:rPr lang="en-US" sz="2400" dirty="0"/>
              <a:t>First City Providential College shall:</a:t>
            </a:r>
            <a:br>
              <a:rPr lang="en-US" sz="2400" dirty="0"/>
            </a:br>
            <a:r>
              <a:rPr lang="en-US" sz="2400" dirty="0"/>
              <a:t>Offer relevant and multidisciplinary academic programs to produce lifelong learners who are globally competitive and socially responsible professionals.</a:t>
            </a:r>
            <a:br>
              <a:rPr lang="en-US" sz="2400" dirty="0"/>
            </a:br>
            <a:r>
              <a:rPr lang="en-US" sz="2400" dirty="0"/>
              <a:t>Produce viable researches for local and international publication and utilization.</a:t>
            </a:r>
            <a:br>
              <a:rPr lang="en-US" sz="2400" dirty="0"/>
            </a:br>
            <a:r>
              <a:rPr lang="en-US" sz="2400" dirty="0"/>
              <a:t>Implement collaborative and sustainable community extension services</a:t>
            </a:r>
          </a:p>
        </p:txBody>
      </p:sp>
    </p:spTree>
    <p:extLst>
      <p:ext uri="{BB962C8B-B14F-4D97-AF65-F5344CB8AC3E}">
        <p14:creationId xmlns:p14="http://schemas.microsoft.com/office/powerpoint/2010/main" val="3402770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B47A2E5-A38B-4922-A1FF-5EE215104F84}"/>
              </a:ext>
            </a:extLst>
          </p:cNvPr>
          <p:cNvSpPr>
            <a:spLocks noGrp="1"/>
          </p:cNvSpPr>
          <p:nvPr>
            <p:ph type="subTitle" idx="1"/>
          </p:nvPr>
        </p:nvSpPr>
        <p:spPr>
          <a:xfrm>
            <a:off x="1524000" y="1325880"/>
            <a:ext cx="9144000" cy="3931920"/>
          </a:xfrm>
        </p:spPr>
        <p:txBody>
          <a:bodyPr/>
          <a:lstStyle/>
          <a:p>
            <a:pPr algn="l"/>
            <a:r>
              <a:rPr lang="en-US" dirty="0"/>
              <a:t>Prelim 				30 points</a:t>
            </a:r>
          </a:p>
          <a:p>
            <a:pPr algn="l"/>
            <a:r>
              <a:rPr lang="en-US" dirty="0"/>
              <a:t>Midterm 			30 points</a:t>
            </a:r>
          </a:p>
          <a:p>
            <a:pPr algn="l"/>
            <a:r>
              <a:rPr lang="en-US" dirty="0"/>
              <a:t>Finals  				30 points</a:t>
            </a:r>
          </a:p>
          <a:p>
            <a:pPr algn="l"/>
            <a:r>
              <a:rPr lang="en-US" dirty="0"/>
              <a:t>Final Exam / Field Fam 	10 points</a:t>
            </a:r>
          </a:p>
        </p:txBody>
      </p:sp>
    </p:spTree>
    <p:extLst>
      <p:ext uri="{BB962C8B-B14F-4D97-AF65-F5344CB8AC3E}">
        <p14:creationId xmlns:p14="http://schemas.microsoft.com/office/powerpoint/2010/main" val="914358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3CE53-B973-47A2-A2D2-AE32EB98362E}"/>
              </a:ext>
            </a:extLst>
          </p:cNvPr>
          <p:cNvSpPr>
            <a:spLocks noGrp="1"/>
          </p:cNvSpPr>
          <p:nvPr>
            <p:ph type="ctrTitle"/>
          </p:nvPr>
        </p:nvSpPr>
        <p:spPr>
          <a:xfrm>
            <a:off x="1524000" y="985203"/>
            <a:ext cx="9144000" cy="614997"/>
          </a:xfrm>
        </p:spPr>
        <p:txBody>
          <a:bodyPr>
            <a:normAutofit/>
          </a:bodyPr>
          <a:lstStyle/>
          <a:p>
            <a:r>
              <a:rPr lang="en-US" sz="2400" dirty="0"/>
              <a:t>Learning </a:t>
            </a:r>
            <a:r>
              <a:rPr lang="en-US" sz="2700" dirty="0"/>
              <a:t>Outcomes</a:t>
            </a:r>
          </a:p>
        </p:txBody>
      </p:sp>
      <p:sp>
        <p:nvSpPr>
          <p:cNvPr id="3" name="Subtitle 2">
            <a:extLst>
              <a:ext uri="{FF2B5EF4-FFF2-40B4-BE49-F238E27FC236}">
                <a16:creationId xmlns:a16="http://schemas.microsoft.com/office/drawing/2014/main" id="{05B730D9-3A4A-4DF9-888D-65B316FE239F}"/>
              </a:ext>
            </a:extLst>
          </p:cNvPr>
          <p:cNvSpPr>
            <a:spLocks noGrp="1"/>
          </p:cNvSpPr>
          <p:nvPr>
            <p:ph type="subTitle" idx="1"/>
          </p:nvPr>
        </p:nvSpPr>
        <p:spPr>
          <a:xfrm>
            <a:off x="1524000" y="1752600"/>
            <a:ext cx="9144000" cy="3505200"/>
          </a:xfrm>
        </p:spPr>
        <p:txBody>
          <a:bodyPr>
            <a:normAutofit fontScale="92500" lnSpcReduction="20000"/>
          </a:bodyPr>
          <a:lstStyle/>
          <a:p>
            <a:r>
              <a:rPr lang="en-US" dirty="0"/>
              <a:t>Understand the fundamental theories and principles of international trade, and Analyze the impact of global financial systems on multinational corporations.</a:t>
            </a:r>
          </a:p>
          <a:p>
            <a:endParaRPr lang="en-US" dirty="0"/>
          </a:p>
          <a:p>
            <a:r>
              <a:rPr lang="en-US" dirty="0"/>
              <a:t>Evaluate foreign exchange markets and international financial instruments, and Develop risk management strategies for currency, credit, and political risks in international business</a:t>
            </a:r>
          </a:p>
          <a:p>
            <a:endParaRPr lang="en-US" dirty="0"/>
          </a:p>
          <a:p>
            <a:r>
              <a:rPr lang="en-US" dirty="0"/>
              <a:t>3Assess the role of trade policies, agreements, and international institutions (WTO, IMF, etc.), and Formulate financial strategies for multinational firms in global markets</a:t>
            </a:r>
          </a:p>
          <a:p>
            <a:endParaRPr lang="en-US" dirty="0"/>
          </a:p>
        </p:txBody>
      </p:sp>
    </p:spTree>
    <p:extLst>
      <p:ext uri="{BB962C8B-B14F-4D97-AF65-F5344CB8AC3E}">
        <p14:creationId xmlns:p14="http://schemas.microsoft.com/office/powerpoint/2010/main" val="3731870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89268-0D99-434A-896F-1BA0E1018741}"/>
              </a:ext>
            </a:extLst>
          </p:cNvPr>
          <p:cNvSpPr>
            <a:spLocks noGrp="1"/>
          </p:cNvSpPr>
          <p:nvPr>
            <p:ph type="ctrTitle"/>
          </p:nvPr>
        </p:nvSpPr>
        <p:spPr>
          <a:xfrm>
            <a:off x="1524000" y="1122363"/>
            <a:ext cx="9144000" cy="767397"/>
          </a:xfrm>
        </p:spPr>
        <p:txBody>
          <a:bodyPr>
            <a:normAutofit/>
          </a:bodyPr>
          <a:lstStyle/>
          <a:p>
            <a:r>
              <a:rPr lang="en-US" sz="2400" dirty="0"/>
              <a:t>Week 2 </a:t>
            </a:r>
          </a:p>
        </p:txBody>
      </p:sp>
      <p:sp>
        <p:nvSpPr>
          <p:cNvPr id="3" name="Subtitle 2">
            <a:extLst>
              <a:ext uri="{FF2B5EF4-FFF2-40B4-BE49-F238E27FC236}">
                <a16:creationId xmlns:a16="http://schemas.microsoft.com/office/drawing/2014/main" id="{83B13490-FA5E-442A-B925-004C9538BA2F}"/>
              </a:ext>
            </a:extLst>
          </p:cNvPr>
          <p:cNvSpPr>
            <a:spLocks noGrp="1"/>
          </p:cNvSpPr>
          <p:nvPr>
            <p:ph type="subTitle" idx="1"/>
          </p:nvPr>
        </p:nvSpPr>
        <p:spPr>
          <a:xfrm>
            <a:off x="1524000" y="2255520"/>
            <a:ext cx="9144000" cy="3002280"/>
          </a:xfrm>
        </p:spPr>
        <p:txBody>
          <a:bodyPr/>
          <a:lstStyle/>
          <a:p>
            <a:pPr algn="just"/>
            <a:r>
              <a:rPr lang="en-US" dirty="0"/>
              <a:t>This course explores the global financial landscape and the principles governing international trade. Students will analyze how businesses operate in a global environment, including trade policies, exchange rates, international investment, and the role of multinational corporations (MNCs). Emphasis is placed on understanding the financial instruments, risk management techniques, and regulatory frameworks that shape international business operations</a:t>
            </a:r>
          </a:p>
          <a:p>
            <a:endParaRPr lang="en-US" dirty="0"/>
          </a:p>
        </p:txBody>
      </p:sp>
    </p:spTree>
    <p:extLst>
      <p:ext uri="{BB962C8B-B14F-4D97-AF65-F5344CB8AC3E}">
        <p14:creationId xmlns:p14="http://schemas.microsoft.com/office/powerpoint/2010/main" val="1947517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EFA19-A5C1-496D-BBC2-1855CCBEF648}"/>
              </a:ext>
            </a:extLst>
          </p:cNvPr>
          <p:cNvSpPr>
            <a:spLocks noGrp="1"/>
          </p:cNvSpPr>
          <p:nvPr>
            <p:ph type="ctrTitle"/>
          </p:nvPr>
        </p:nvSpPr>
        <p:spPr>
          <a:xfrm>
            <a:off x="1524000" y="1076643"/>
            <a:ext cx="9144000" cy="1239837"/>
          </a:xfrm>
        </p:spPr>
        <p:txBody>
          <a:bodyPr>
            <a:normAutofit/>
          </a:bodyPr>
          <a:lstStyle/>
          <a:p>
            <a:r>
              <a:rPr lang="en-US" sz="3200" dirty="0"/>
              <a:t>Why do we need to understand  Business and Trade?</a:t>
            </a:r>
          </a:p>
        </p:txBody>
      </p:sp>
      <p:sp>
        <p:nvSpPr>
          <p:cNvPr id="3" name="Subtitle 2">
            <a:extLst>
              <a:ext uri="{FF2B5EF4-FFF2-40B4-BE49-F238E27FC236}">
                <a16:creationId xmlns:a16="http://schemas.microsoft.com/office/drawing/2014/main" id="{1B458D88-5029-4AE1-9E7E-CE48D8DAA8B8}"/>
              </a:ext>
            </a:extLst>
          </p:cNvPr>
          <p:cNvSpPr>
            <a:spLocks noGrp="1"/>
          </p:cNvSpPr>
          <p:nvPr>
            <p:ph type="subTitle" idx="1"/>
          </p:nvPr>
        </p:nvSpPr>
        <p:spPr>
          <a:xfrm>
            <a:off x="1524000" y="2849880"/>
            <a:ext cx="9144000" cy="2407920"/>
          </a:xfrm>
        </p:spPr>
        <p:txBody>
          <a:bodyPr/>
          <a:lstStyle/>
          <a:p>
            <a:endParaRPr lang="en-US" dirty="0"/>
          </a:p>
          <a:p>
            <a:r>
              <a:rPr lang="en-US" sz="2800" dirty="0"/>
              <a:t>Give your personal views</a:t>
            </a:r>
          </a:p>
          <a:p>
            <a:r>
              <a:rPr lang="en-US" sz="2800" dirty="0"/>
              <a:t>(Class Discussion)</a:t>
            </a:r>
          </a:p>
        </p:txBody>
      </p:sp>
    </p:spTree>
    <p:extLst>
      <p:ext uri="{BB962C8B-B14F-4D97-AF65-F5344CB8AC3E}">
        <p14:creationId xmlns:p14="http://schemas.microsoft.com/office/powerpoint/2010/main" val="734197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8014F-3A7A-4CA4-B7B4-D7728E7EDF96}"/>
              </a:ext>
            </a:extLst>
          </p:cNvPr>
          <p:cNvSpPr>
            <a:spLocks noGrp="1"/>
          </p:cNvSpPr>
          <p:nvPr>
            <p:ph type="ctrTitle"/>
          </p:nvPr>
        </p:nvSpPr>
        <p:spPr>
          <a:xfrm>
            <a:off x="1524000" y="1122363"/>
            <a:ext cx="9144000" cy="1133157"/>
          </a:xfrm>
        </p:spPr>
        <p:txBody>
          <a:bodyPr>
            <a:normAutofit/>
          </a:bodyPr>
          <a:lstStyle/>
          <a:p>
            <a:r>
              <a:rPr lang="en-US" sz="2400" dirty="0"/>
              <a:t>What is Globalization?</a:t>
            </a:r>
          </a:p>
        </p:txBody>
      </p:sp>
      <p:sp>
        <p:nvSpPr>
          <p:cNvPr id="3" name="Subtitle 2">
            <a:extLst>
              <a:ext uri="{FF2B5EF4-FFF2-40B4-BE49-F238E27FC236}">
                <a16:creationId xmlns:a16="http://schemas.microsoft.com/office/drawing/2014/main" id="{44501B6C-DE99-4B87-8CD8-EEFB7AB40CD1}"/>
              </a:ext>
            </a:extLst>
          </p:cNvPr>
          <p:cNvSpPr>
            <a:spLocks noGrp="1"/>
          </p:cNvSpPr>
          <p:nvPr>
            <p:ph type="subTitle" idx="1"/>
          </p:nvPr>
        </p:nvSpPr>
        <p:spPr>
          <a:xfrm>
            <a:off x="1524000" y="2651760"/>
            <a:ext cx="9144000" cy="2606040"/>
          </a:xfrm>
        </p:spPr>
        <p:txBody>
          <a:bodyPr/>
          <a:lstStyle/>
          <a:p>
            <a:endParaRPr lang="en-US" dirty="0"/>
          </a:p>
          <a:p>
            <a:r>
              <a:rPr lang="en-US" dirty="0"/>
              <a:t>What is Globalization? </a:t>
            </a:r>
          </a:p>
          <a:p>
            <a:r>
              <a:rPr lang="en-US" dirty="0"/>
              <a:t>What is the impact of globalization in business?</a:t>
            </a:r>
          </a:p>
          <a:p>
            <a:endParaRPr lang="en-US" dirty="0"/>
          </a:p>
          <a:p>
            <a:r>
              <a:rPr lang="en-US" dirty="0"/>
              <a:t>(not less than 150 words)</a:t>
            </a:r>
          </a:p>
          <a:p>
            <a:endParaRPr lang="en-US" dirty="0"/>
          </a:p>
        </p:txBody>
      </p:sp>
    </p:spTree>
    <p:extLst>
      <p:ext uri="{BB962C8B-B14F-4D97-AF65-F5344CB8AC3E}">
        <p14:creationId xmlns:p14="http://schemas.microsoft.com/office/powerpoint/2010/main" val="18521495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TotalTime>
  <Words>800</Words>
  <Application>Microsoft Office PowerPoint</Application>
  <PresentationFormat>Widescreen</PresentationFormat>
  <Paragraphs>154</Paragraphs>
  <Slides>38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Arial</vt:lpstr>
      <vt:lpstr>Calibri</vt:lpstr>
      <vt:lpstr>Calibri Light</vt:lpstr>
      <vt:lpstr>Times New Roman</vt:lpstr>
      <vt:lpstr>Office Theme</vt:lpstr>
      <vt:lpstr>International Business and Trade</vt:lpstr>
      <vt:lpstr>COMB, FCPC</vt:lpstr>
      <vt:lpstr>Week 1</vt:lpstr>
      <vt:lpstr>MISSION First City Providential College shall: Offer relevant and multidisciplinary academic programs to produce lifelong learners who are globally competitive and socially responsible professionals. Produce viable researches for local and international publication and utilization. Implement collaborative and sustainable community extension services</vt:lpstr>
      <vt:lpstr>PowerPoint Presentation</vt:lpstr>
      <vt:lpstr>Learning Outcomes</vt:lpstr>
      <vt:lpstr>Week 2 </vt:lpstr>
      <vt:lpstr>Why do we need to understand  Business and Trade?</vt:lpstr>
      <vt:lpstr>What is Globalization?</vt:lpstr>
      <vt:lpstr>PowerPoint Presentation</vt:lpstr>
      <vt:lpstr>Week 3</vt:lpstr>
      <vt:lpstr>PowerPoint Presentation</vt:lpstr>
      <vt:lpstr>IMF – International Monetary Fund</vt:lpstr>
      <vt:lpstr>Original role of IMF</vt:lpstr>
      <vt:lpstr>Where do IMF uses its funds?</vt:lpstr>
      <vt:lpstr>Who are the beneficiaries of IMF?</vt:lpstr>
      <vt:lpstr>Negative impact of IMF</vt:lpstr>
      <vt:lpstr>Week 4</vt:lpstr>
      <vt:lpstr>PowerPoint Presentation</vt:lpstr>
      <vt:lpstr>Exchange Rate is influenced by:</vt:lpstr>
      <vt:lpstr>Hedging</vt:lpstr>
      <vt:lpstr>Week 5</vt:lpstr>
      <vt:lpstr>PowerPoint Presentation</vt:lpstr>
      <vt:lpstr>Trade War</vt:lpstr>
      <vt:lpstr>Reasons for a Trade War</vt:lpstr>
      <vt:lpstr>Samples of Trade Barriers</vt:lpstr>
      <vt:lpstr>PowerPoint Presentation</vt:lpstr>
      <vt:lpstr>Reminder:   IBAT</vt:lpstr>
      <vt:lpstr>Week 6 - Prelim Exam</vt:lpstr>
      <vt:lpstr>Week 7</vt:lpstr>
      <vt:lpstr>FDI</vt:lpstr>
      <vt:lpstr>Characteristics of FDI</vt:lpstr>
      <vt:lpstr>Why is FDI Important?   Explain your answer</vt:lpstr>
      <vt:lpstr>Week 8</vt:lpstr>
      <vt:lpstr>Week 9</vt:lpstr>
      <vt:lpstr>Week 10</vt:lpstr>
      <vt:lpstr>Week 11</vt:lpstr>
      <vt:lpstr>Week 12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Dimaano, Elias (Student)</dc:creator>
  <cp:lastModifiedBy>Dimaano, Elias (Student)</cp:lastModifiedBy>
  <cp:revision>24</cp:revision>
  <dcterms:created xsi:type="dcterms:W3CDTF">2025-07-21T02:41:44Z</dcterms:created>
  <dcterms:modified xsi:type="dcterms:W3CDTF">2025-09-16T23:05:38Z</dcterms:modified>
</cp:coreProperties>
</file>