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6" r:id="rId10"/>
    <p:sldId id="271" r:id="rId11"/>
    <p:sldId id="272" r:id="rId12"/>
    <p:sldId id="267" r:id="rId13"/>
    <p:sldId id="268" r:id="rId14"/>
    <p:sldId id="273" r:id="rId15"/>
    <p:sldId id="274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37" d="100"/>
          <a:sy n="37" d="100"/>
        </p:scale>
        <p:origin x="60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480E5-5C4D-4AD8-8951-6EE58F79E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9D80B-E3B1-436B-A071-DB28DCC21E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4F090-5335-4C8D-A19F-DF5C2A985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D82B3-E4BD-482B-A985-EA1B788B6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B5D4-7CAD-4CBA-8F70-CDE38F5FF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4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B21F9-676F-4518-9ED8-2DC34C22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F334EA-D4D8-4CE9-AD6D-64664EE91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09887-F0FC-47C6-A5AF-154286DA6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69262-CBF8-4A9F-B45C-A38F8C53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D04DE-A1E7-474D-94F3-CF5017E9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0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BE48AE-354F-4470-8971-6708FB71F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FD7A6-2787-41DD-A0CF-CA039A815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302CC-E953-4159-9DA3-F5DA7C912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6C225-2EBC-45A3-82FA-7F802EE06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A6D27-E216-47E8-8EF1-C1414C7D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7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A398E-AD2B-4E58-B6B3-0578450B1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8416F-96EF-4C4D-A8E8-00D0455FF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E24FD-7424-4D94-B268-2A359B93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45733-B15B-4A73-A513-31B2C4CF0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8AD4D-1AA5-43FE-A47F-ECB0ECE0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723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81818-021B-4F7C-953B-402EBCA92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295F-3B43-4C87-AA4A-F8FC8EC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832BE-C929-44A1-9C2F-182205F5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74296-FEFE-4D22-9F2E-5D907BF79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485E-D0A9-476E-9E71-DA9AB9529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9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8A72E-0793-4EF9-804C-7484189CE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ADA90-3CD2-43FB-B5B7-C1FA50709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5F498-CAA7-4C22-9F5D-DE0B6F4B3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0866D-C1EC-460C-B1C0-346DDF38A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E1CFA-D6F6-4AEC-9A1A-FD81868D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66FD2-AF04-4E65-B581-13379B9B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6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94947-719D-4229-A776-DA39E51C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840C7-C048-4727-98D7-0B9F21ED6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324BD-A970-4AE2-8B74-237E6BB2E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82ECD-94D0-4768-8B3C-914B548FA2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1EC96-36D6-4A04-8897-CEBEA49C3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66AF30-D662-43F1-A9B8-38514D06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E7F985-17ED-48FF-8997-37353ED28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0838C8-7CFC-4606-965B-D23DECD6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1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939-C9B2-41D5-8DCB-382678E8A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8BA2C2-C3DA-4474-807C-A31743C3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AFCF65-F780-4F72-8FB6-BA311717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DED4AB-A252-474F-8EFC-446E3640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5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8C452-A1BC-4A95-B285-E8C695DF1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8029B-E296-4AAA-90A4-D05284BDA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F5AC6-B364-4630-A7A9-DC536BB4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5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6B872-343A-49CA-AFA6-57EA1D681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F13CC-6F63-4C1D-9181-A87CDA80A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04F56-339B-4854-9214-1F9D7770B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4BB20-9AE7-4BE8-B8D3-FF9031D7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84F0A-FACC-49EF-B27F-FDCC5DEC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43CD4-36E8-449B-97E1-65AB3D62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49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DD96E-E21E-48B1-958D-AF571057E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56E502-7CB0-431A-BF42-1F9274116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03ED-CEE4-4137-8F34-9B9730628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2A3BF-DA9E-4520-A9D9-68B019277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3B9FC8-52F3-44E8-B6D5-BC920144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43A63-9B8F-4D93-B771-3208F81B4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24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A49715-B0F8-42EC-ADF5-C714D0CA5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73C89-29B7-4D3C-9BB6-D6ADCCE64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85869-DA74-4528-9051-DBBFA561D8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8280C-CC3C-4F8F-9DAC-7E6C1385410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0F53E-AA75-4BC2-85E9-C8471CDBD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07E87-1A5E-4373-9FE0-580E6A71F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57E2-07C3-4283-85B7-EC743AF05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1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6DAD-ED7D-4F5E-BAAA-C7EDDA964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94117"/>
          </a:xfrm>
        </p:spPr>
        <p:txBody>
          <a:bodyPr>
            <a:normAutofit/>
          </a:bodyPr>
          <a:lstStyle/>
          <a:p>
            <a:r>
              <a:rPr lang="en-US" sz="4000" dirty="0"/>
              <a:t>Service Marketing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20408-85F4-420D-B7C3-CF6251432A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8879"/>
            <a:ext cx="9144000" cy="368808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Elias D. </a:t>
            </a:r>
            <a:r>
              <a:rPr lang="en-US" dirty="0" err="1"/>
              <a:t>Dimaano</a:t>
            </a:r>
            <a:r>
              <a:rPr lang="en-US" dirty="0"/>
              <a:t>, </a:t>
            </a:r>
            <a:r>
              <a:rPr lang="en-US" dirty="0" err="1"/>
              <a:t>MAEd</a:t>
            </a:r>
            <a:endParaRPr lang="en-US" dirty="0"/>
          </a:p>
          <a:p>
            <a:r>
              <a:rPr lang="en-US" dirty="0"/>
              <a:t>COBM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08C25B-19CC-4CAA-9C6C-F70E2AC38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760" y="2697479"/>
            <a:ext cx="1701165" cy="176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486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8C07D-C2CC-4A0B-A49B-74D433191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DC59B-0766-4262-A146-03B64A7D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Tangible – you can see , touch and keep</a:t>
            </a:r>
          </a:p>
          <a:p>
            <a:r>
              <a:rPr lang="en-US" dirty="0"/>
              <a:t>Ownership – gain ownership</a:t>
            </a:r>
          </a:p>
          <a:p>
            <a:r>
              <a:rPr lang="en-US" dirty="0"/>
              <a:t>Inventory – can be counted or stored before selling or disposing</a:t>
            </a:r>
          </a:p>
          <a:p>
            <a:r>
              <a:rPr lang="en-US" dirty="0"/>
              <a:t>Standardized – can be produced with specifications</a:t>
            </a:r>
          </a:p>
          <a:p>
            <a:pPr marL="0" indent="0">
              <a:buNone/>
            </a:pPr>
            <a:r>
              <a:rPr lang="en-US" dirty="0"/>
              <a:t>    -  Give your own examples - </a:t>
            </a:r>
          </a:p>
        </p:txBody>
      </p:sp>
    </p:spTree>
    <p:extLst>
      <p:ext uri="{BB962C8B-B14F-4D97-AF65-F5344CB8AC3E}">
        <p14:creationId xmlns:p14="http://schemas.microsoft.com/office/powerpoint/2010/main" val="561777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A0B4D-9BC3-4EB2-8041-225837FE2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C10DF-8F8C-48CE-8A95-ACADF45C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Intangible – non-physical ,  activities , skills</a:t>
            </a:r>
          </a:p>
          <a:p>
            <a:r>
              <a:rPr lang="en-US" dirty="0"/>
              <a:t>No ownership – you are buying the performance or expertise not an object </a:t>
            </a:r>
          </a:p>
          <a:p>
            <a:r>
              <a:rPr lang="en-US" dirty="0"/>
              <a:t>Perishable – missed services will be missed forever</a:t>
            </a:r>
          </a:p>
          <a:p>
            <a:r>
              <a:rPr lang="en-US" dirty="0"/>
              <a:t>Variability – different in quality depending on the need and the execution </a:t>
            </a:r>
          </a:p>
          <a:p>
            <a:r>
              <a:rPr lang="en-US" dirty="0"/>
              <a:t>Customer Interaction – need the presence of the client or customer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- Give your own example - </a:t>
            </a:r>
          </a:p>
        </p:txBody>
      </p:sp>
    </p:spTree>
    <p:extLst>
      <p:ext uri="{BB962C8B-B14F-4D97-AF65-F5344CB8AC3E}">
        <p14:creationId xmlns:p14="http://schemas.microsoft.com/office/powerpoint/2010/main" val="2687236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18BA3-A60C-41E1-8EE2-6C8C2099A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2833E-67FF-472C-84CF-0E68190E1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Classification Services Challenges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348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01DC2-FC2C-4170-800C-CEACE3831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047B6-3D73-453C-A722-4092C0AC7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7Ps of Service Marketing</a:t>
            </a:r>
          </a:p>
        </p:txBody>
      </p:sp>
    </p:spTree>
    <p:extLst>
      <p:ext uri="{BB962C8B-B14F-4D97-AF65-F5344CB8AC3E}">
        <p14:creationId xmlns:p14="http://schemas.microsoft.com/office/powerpoint/2010/main" val="2837519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001FB-291F-496E-904B-CF8B00BA4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 Ps of Service Marketing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A10BA-0480-41D1-8BCF-8C55FDFB4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Product </a:t>
            </a:r>
          </a:p>
          <a:p>
            <a:r>
              <a:rPr lang="en-US" dirty="0"/>
              <a:t>Price</a:t>
            </a:r>
          </a:p>
          <a:p>
            <a:r>
              <a:rPr lang="en-US" dirty="0"/>
              <a:t>Place</a:t>
            </a:r>
          </a:p>
          <a:p>
            <a:r>
              <a:rPr lang="en-US" dirty="0"/>
              <a:t>Promotion</a:t>
            </a:r>
          </a:p>
          <a:p>
            <a:r>
              <a:rPr lang="en-US" dirty="0"/>
              <a:t>People</a:t>
            </a:r>
          </a:p>
          <a:p>
            <a:r>
              <a:rPr lang="en-US" dirty="0"/>
              <a:t>Process</a:t>
            </a:r>
          </a:p>
          <a:p>
            <a:r>
              <a:rPr lang="en-US" dirty="0"/>
              <a:t>Physical Evidence</a:t>
            </a:r>
          </a:p>
        </p:txBody>
      </p:sp>
    </p:spTree>
    <p:extLst>
      <p:ext uri="{BB962C8B-B14F-4D97-AF65-F5344CB8AC3E}">
        <p14:creationId xmlns:p14="http://schemas.microsoft.com/office/powerpoint/2010/main" val="3405133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D556-E265-4113-9978-81B09EA08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EE780-40B8-4EE0-B756-FB5DAE64E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</a:t>
            </a:r>
          </a:p>
          <a:p>
            <a:r>
              <a:rPr lang="en-US" dirty="0"/>
              <a:t>Product</a:t>
            </a:r>
          </a:p>
          <a:p>
            <a:r>
              <a:rPr lang="en-US" dirty="0"/>
              <a:t>Price </a:t>
            </a:r>
          </a:p>
          <a:p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2566363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37EA-FF43-4173-95E9-3B6BA39E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D627C-ED0D-40F9-8E16-DE1FC8FB7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Product and Pricing in Services</a:t>
            </a:r>
          </a:p>
        </p:txBody>
      </p:sp>
    </p:spTree>
    <p:extLst>
      <p:ext uri="{BB962C8B-B14F-4D97-AF65-F5344CB8AC3E}">
        <p14:creationId xmlns:p14="http://schemas.microsoft.com/office/powerpoint/2010/main" val="815745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CECD-AFC5-48A0-BC9B-9457F2792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30CC8-3736-4315-AE0E-A37742673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</a:t>
            </a:r>
          </a:p>
        </p:txBody>
      </p:sp>
    </p:spTree>
    <p:extLst>
      <p:ext uri="{BB962C8B-B14F-4D97-AF65-F5344CB8AC3E}">
        <p14:creationId xmlns:p14="http://schemas.microsoft.com/office/powerpoint/2010/main" val="54155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65A5E-DB7B-4F4F-A6DF-FBBD28744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Welcome to FCPC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61865-2630-475F-9620-8D0085D72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First City Providential College</a:t>
            </a:r>
          </a:p>
        </p:txBody>
      </p:sp>
    </p:spTree>
    <p:extLst>
      <p:ext uri="{BB962C8B-B14F-4D97-AF65-F5344CB8AC3E}">
        <p14:creationId xmlns:p14="http://schemas.microsoft.com/office/powerpoint/2010/main" val="155909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83F32-ADDF-4CDC-921E-585F3A580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C1674-09A8-4751-A7D4-38322D474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City Providential College shall be a world-class university for lifelong learning.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84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BA93E-99E5-41EF-AC4B-AF9A51A1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EFE9A-39EA-4B08-B90E-E7760D106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City Providential College shall:</a:t>
            </a:r>
          </a:p>
          <a:p>
            <a:pPr lvl="0" algn="just"/>
            <a:r>
              <a:rPr lang="en-US" dirty="0"/>
              <a:t>Offer relevant and multidisciplinary academic programs to produce lifelong learners who are globally competitive and socially responsible professionals.</a:t>
            </a:r>
          </a:p>
          <a:p>
            <a:pPr lvl="0" algn="just"/>
            <a:r>
              <a:rPr lang="en-US" dirty="0"/>
              <a:t>Produce viable researches for local and international publication and utilization.</a:t>
            </a:r>
          </a:p>
          <a:p>
            <a:r>
              <a:rPr lang="en-US" dirty="0"/>
              <a:t>Implement collaborative and sustainable community extension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435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7E3E3-AFF0-48A9-B3A2-245E2AC47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880" y="365125"/>
            <a:ext cx="10408920" cy="1325563"/>
          </a:xfrm>
        </p:spPr>
        <p:txBody>
          <a:bodyPr/>
          <a:lstStyle/>
          <a:p>
            <a:r>
              <a:rPr lang="en-US" dirty="0"/>
              <a:t>COBM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13F0B-8997-4EF7-A527-A6DB85BF3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College of Business Management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Dean: 		Dr. Michelle </a:t>
            </a:r>
            <a:r>
              <a:rPr lang="en-US" dirty="0" err="1"/>
              <a:t>Naig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Program Head: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Dr. Alan Lancelot D. </a:t>
            </a:r>
            <a:r>
              <a:rPr lang="en-US" dirty="0" err="1"/>
              <a:t>Makasiar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416CF4-4A67-46DE-8E1F-20427E639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710" y="3789998"/>
            <a:ext cx="1539240" cy="144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61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38E4C-E291-4E29-9522-41B8E3507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F0AE1-9FE4-4F30-AF58-782FEBF64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Service Marketing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This course deals with the principles and applications of marketing in service-based businesses. It explores the service marketing mix (7Ps), customer behavior in services, service quality, relationship marketing, and service recovery strategies. Students will apply theoretical frameworks to real-life scenarios and develop a comprehensive service marketing plan</a:t>
            </a:r>
          </a:p>
        </p:txBody>
      </p:sp>
    </p:spTree>
    <p:extLst>
      <p:ext uri="{BB962C8B-B14F-4D97-AF65-F5344CB8AC3E}">
        <p14:creationId xmlns:p14="http://schemas.microsoft.com/office/powerpoint/2010/main" val="235570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EB8BE-F482-4F04-AF04-2215D792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Overview</a:t>
            </a:r>
            <a:br>
              <a:rPr lang="en-US" dirty="0"/>
            </a:br>
            <a:r>
              <a:rPr lang="en-US" dirty="0"/>
              <a:t>Learning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4201B-1DA5-4E10-99EC-355818F4D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the characteristics and classification of services and their implications for marketing strategy, and Apply the 7Ps of service marketing to design effective service strategies. 	</a:t>
            </a:r>
          </a:p>
          <a:p>
            <a:r>
              <a:rPr lang="en-US" dirty="0"/>
              <a:t>Evaluate service quality using appropriate models and develop strategies for improvement. 	</a:t>
            </a:r>
          </a:p>
          <a:p>
            <a:r>
              <a:rPr lang="en-US" dirty="0"/>
              <a:t>Create a comprehensive service marketing plan that enhances customer experience and brand loyalty.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39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9275E-600E-491F-9026-628A8D33D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F2747-BDCA-4A49-BFAA-6E6DB68C7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Prelim 				30 points</a:t>
            </a:r>
          </a:p>
          <a:p>
            <a:endParaRPr lang="en-US" dirty="0"/>
          </a:p>
          <a:p>
            <a:r>
              <a:rPr lang="en-US" dirty="0"/>
              <a:t>Midterm				30 points</a:t>
            </a:r>
          </a:p>
          <a:p>
            <a:endParaRPr lang="en-US" dirty="0"/>
          </a:p>
          <a:p>
            <a:r>
              <a:rPr lang="en-US" dirty="0"/>
              <a:t>Finals				30 points</a:t>
            </a:r>
          </a:p>
          <a:p>
            <a:endParaRPr lang="en-US" dirty="0"/>
          </a:p>
          <a:p>
            <a:r>
              <a:rPr lang="en-US" dirty="0"/>
              <a:t>Final Exam / Field Fam		10 points</a:t>
            </a:r>
          </a:p>
        </p:txBody>
      </p:sp>
    </p:spTree>
    <p:extLst>
      <p:ext uri="{BB962C8B-B14F-4D97-AF65-F5344CB8AC3E}">
        <p14:creationId xmlns:p14="http://schemas.microsoft.com/office/powerpoint/2010/main" val="3593905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B22F2-4C9C-4775-90BC-5C213F4FF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85EA-C953-4B9E-9F03-335EC8F6C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Services and Services Characteristics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are Services different from Goods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Services – intangible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Goods - tangible</a:t>
            </a:r>
          </a:p>
        </p:txBody>
      </p:sp>
    </p:spTree>
    <p:extLst>
      <p:ext uri="{BB962C8B-B14F-4D97-AF65-F5344CB8AC3E}">
        <p14:creationId xmlns:p14="http://schemas.microsoft.com/office/powerpoint/2010/main" val="65924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408</Words>
  <Application>Microsoft Office PowerPoint</Application>
  <PresentationFormat>Widescreen</PresentationFormat>
  <Paragraphs>90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Service Marketing</vt:lpstr>
      <vt:lpstr>Welcome to FCPC</vt:lpstr>
      <vt:lpstr>vision</vt:lpstr>
      <vt:lpstr>Mission</vt:lpstr>
      <vt:lpstr>COBM</vt:lpstr>
      <vt:lpstr>Course</vt:lpstr>
      <vt:lpstr>Course Overview Learning Outcome</vt:lpstr>
      <vt:lpstr>Expectations</vt:lpstr>
      <vt:lpstr>Week 2</vt:lpstr>
      <vt:lpstr>Goods</vt:lpstr>
      <vt:lpstr>Services</vt:lpstr>
      <vt:lpstr>Week 3</vt:lpstr>
      <vt:lpstr>Week 4</vt:lpstr>
      <vt:lpstr>7 Ps of Service Marketing</vt:lpstr>
      <vt:lpstr>Most important</vt:lpstr>
      <vt:lpstr>Week 5</vt:lpstr>
      <vt:lpstr>Week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Management</dc:title>
  <dc:creator>Dimaano, Elias (Student)</dc:creator>
  <cp:lastModifiedBy>Dimaano, Elias (Student)</cp:lastModifiedBy>
  <cp:revision>24</cp:revision>
  <dcterms:created xsi:type="dcterms:W3CDTF">2025-07-28T23:38:08Z</dcterms:created>
  <dcterms:modified xsi:type="dcterms:W3CDTF">2025-08-27T12:26:46Z</dcterms:modified>
</cp:coreProperties>
</file>