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79" r:id="rId5"/>
    <p:sldId id="275" r:id="rId6"/>
    <p:sldId id="276" r:id="rId7"/>
    <p:sldId id="258" r:id="rId8"/>
    <p:sldId id="277" r:id="rId9"/>
    <p:sldId id="261" r:id="rId10"/>
    <p:sldId id="259" r:id="rId11"/>
    <p:sldId id="260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3" r:id="rId23"/>
    <p:sldId id="274" r:id="rId24"/>
    <p:sldId id="272" r:id="rId25"/>
    <p:sldId id="280" r:id="rId26"/>
    <p:sldId id="281" r:id="rId27"/>
    <p:sldId id="292" r:id="rId28"/>
    <p:sldId id="293" r:id="rId29"/>
    <p:sldId id="294" r:id="rId30"/>
    <p:sldId id="295" r:id="rId31"/>
    <p:sldId id="296" r:id="rId32"/>
    <p:sldId id="297" r:id="rId33"/>
    <p:sldId id="282" r:id="rId34"/>
    <p:sldId id="298" r:id="rId35"/>
    <p:sldId id="299" r:id="rId36"/>
    <p:sldId id="300" r:id="rId37"/>
    <p:sldId id="283" r:id="rId38"/>
    <p:sldId id="301" r:id="rId39"/>
    <p:sldId id="302" r:id="rId40"/>
    <p:sldId id="303" r:id="rId41"/>
    <p:sldId id="304" r:id="rId42"/>
    <p:sldId id="284" r:id="rId43"/>
    <p:sldId id="305" r:id="rId44"/>
    <p:sldId id="306" r:id="rId45"/>
    <p:sldId id="307" r:id="rId46"/>
    <p:sldId id="285" r:id="rId47"/>
    <p:sldId id="286" r:id="rId48"/>
    <p:sldId id="287" r:id="rId49"/>
    <p:sldId id="288" r:id="rId50"/>
    <p:sldId id="289" r:id="rId51"/>
    <p:sldId id="290" r:id="rId52"/>
    <p:sldId id="291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1" autoAdjust="0"/>
    <p:restoredTop sz="94660"/>
  </p:normalViewPr>
  <p:slideViewPr>
    <p:cSldViewPr snapToGrid="0">
      <p:cViewPr varScale="1">
        <p:scale>
          <a:sx n="42" d="100"/>
          <a:sy n="42" d="100"/>
        </p:scale>
        <p:origin x="5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E023B-7248-437F-A2D2-75751A185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47BD87-8700-42E8-81A9-794C4E012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4C5D5-7B95-42C5-9DFE-44616BC87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9937A-AF3F-4188-88D8-88E06D76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DD70D-3282-4606-86A7-297050854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83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73FCB-9DD3-4F1B-A195-B83257984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EFDB08-FC75-4CE5-BFAD-65E7D985E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6CDE0-3841-4718-B702-0FBA26403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C853E-8B88-4917-AEFE-0A236B2E6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45BE8-DF77-4267-B9C9-06A2F0208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7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5F12D3-A991-4A65-BE4B-633231D9E5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2A6AF0-1269-4BE3-9856-F40C83359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81AD8-C34E-4E30-9D3C-093994EB2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AB381-BD46-4260-8587-C610AD988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F4347-05E8-4383-8393-52FA3ECB8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7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33F04-FCB4-4A00-9147-4EC1EC52F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BB42F-3291-438F-8ACD-72E4AC10D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66560-3334-4A26-8289-C46D5B2D4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09374-5304-4F8A-AE90-4F3A40991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E29F9-D863-4D0C-809B-2B4B4588D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4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2588C-746A-43A9-B0E1-E243688FD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41CAB6-8EB5-4805-A722-1161187E9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C7919-5916-4AC8-A53A-1EE3B1DDC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D6A2E-67CD-4F5B-9CE2-0784995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12854-6FBE-4313-AB1A-66AB68D1D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9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858A4-353F-4F8C-B0D5-F0C072CF8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08ECE-55CD-42E6-97DE-E018892B47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B0FA6B-9813-47DA-AC88-D0D02BFBC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8F8CE6-3A43-420F-AAB6-2C8BEAA55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46D2D-97D1-4FE6-A40E-67B783D31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E65EF5-E725-4D20-BDE5-CA38CAAAB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0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44257-F753-4FD0-BA9E-544597B31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0380D-DE3C-4DF5-B9DF-02836F8D9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A46EA-64D3-4EB6-B8EC-71F90B811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DDD42E-54E8-495A-B9D4-F2D2445200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559F30-EA92-4C1B-800F-A9254E2ACD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2AAE89-DC94-4EBC-81AA-504DF6F5B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8F4FCC-C1C9-4D27-8585-F8F69AF6A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C3A167-7425-496E-9E44-320083405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6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C7061-0A78-484A-A3B4-10F25E3BA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23089A-3F20-4259-A901-5FAB68CAB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C3C002-1147-425E-8D18-07F217653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0392F7-E82C-4A3D-B5E2-2BC1E8F64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42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8E1F3E-DC2B-41DD-9867-1D34C4371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9C6C39-A3B2-440E-8BA8-47A5D47B3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1D1F79-D370-4BE5-BFBE-FC6F77849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6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7585D-150C-4CCA-A8F9-E210F46DA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2251-0445-4DA5-83EF-5663186F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C3BA3-4569-441D-A0D5-A83F98B9D4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A6D02-09FA-4385-9884-F1106A7B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4EE39-6A68-4D0F-B458-597082F5A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E722F-14F4-49C8-B0C0-A1F3AA0D5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3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264E0-10C5-4293-89E7-3CA90ED72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3DC99C-32C9-4634-9E18-0D1221778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6A9D96-1CDA-4293-BDF9-9D15D402F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3DE44-D837-4899-BB73-654FF0C9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1B5A1-9105-47CA-A647-2E5F09188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27814-0867-4665-BA53-830F7F01B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57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46B8D7-48D0-4AF7-8475-3DE8A156E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799A-3010-4760-9BA8-6ABCC670B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936689-74FB-4BA0-B26E-C789B11C42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64144-93A1-434E-B1BE-7251567E8AE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B3548-2616-4D92-A527-AE6B1514C4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A2368-8F85-418A-BE39-4335F0F31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463DE-B872-4027-A6D8-EA0781F20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81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C2291-8880-4AC2-9546-C69138CD5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68362"/>
          </a:xfrm>
        </p:spPr>
        <p:txBody>
          <a:bodyPr>
            <a:normAutofit/>
          </a:bodyPr>
          <a:lstStyle/>
          <a:p>
            <a:r>
              <a:rPr lang="en-US" sz="4000" dirty="0"/>
              <a:t>Understanding the Self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0AD72F-5068-41F6-9BDF-4C96D068B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2486025"/>
            <a:ext cx="6772275" cy="327977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Elias D </a:t>
            </a:r>
            <a:r>
              <a:rPr lang="en-US" dirty="0" err="1"/>
              <a:t>Dimaano</a:t>
            </a:r>
            <a:r>
              <a:rPr lang="en-US" dirty="0"/>
              <a:t>, </a:t>
            </a:r>
            <a:r>
              <a:rPr lang="en-US" dirty="0" err="1"/>
              <a:t>MAEd</a:t>
            </a:r>
            <a:endParaRPr lang="en-US" dirty="0"/>
          </a:p>
          <a:p>
            <a:r>
              <a:rPr lang="en-US" dirty="0"/>
              <a:t>COBM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2B84F7-2183-4A57-A730-C13431A1D6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9715" y="2790365"/>
            <a:ext cx="1908810" cy="1823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445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B08E1-A686-4E9E-941F-C8CDF3BBAA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5780"/>
          </a:xfrm>
        </p:spPr>
        <p:txBody>
          <a:bodyPr>
            <a:normAutofit/>
          </a:bodyPr>
          <a:lstStyle/>
          <a:p>
            <a:r>
              <a:rPr lang="en-US" sz="2400" dirty="0"/>
              <a:t>How do we view ourselves from different perspective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25F749-33C3-4CA7-9379-10DEC1B372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0740" y="2804096"/>
            <a:ext cx="9144000" cy="1655762"/>
          </a:xfrm>
        </p:spPr>
        <p:txBody>
          <a:bodyPr/>
          <a:lstStyle/>
          <a:p>
            <a:pPr lvl="0"/>
            <a:r>
              <a:rPr lang="en-US" dirty="0"/>
              <a:t>Philosophical perspective</a:t>
            </a:r>
          </a:p>
          <a:p>
            <a:pPr lvl="0"/>
            <a:r>
              <a:rPr lang="en-US" dirty="0"/>
              <a:t>Sociological perspective</a:t>
            </a:r>
          </a:p>
          <a:p>
            <a:pPr lvl="0"/>
            <a:r>
              <a:rPr lang="en-US" dirty="0"/>
              <a:t>Psychological perspective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6A854-E6D3-4ECA-A463-E03A88C22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9516"/>
          </a:xfrm>
        </p:spPr>
        <p:txBody>
          <a:bodyPr>
            <a:normAutofit/>
          </a:bodyPr>
          <a:lstStyle/>
          <a:p>
            <a:r>
              <a:rPr lang="en-US" sz="3200" dirty="0"/>
              <a:t>Philosophical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F8DC88-D302-4F2E-980E-37D3C70CB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8475"/>
            <a:ext cx="9144000" cy="2475528"/>
          </a:xfrm>
        </p:spPr>
        <p:txBody>
          <a:bodyPr/>
          <a:lstStyle/>
          <a:p>
            <a:r>
              <a:rPr lang="en-US" dirty="0"/>
              <a:t>We explore  the nature of our identity</a:t>
            </a:r>
          </a:p>
          <a:p>
            <a:r>
              <a:rPr lang="en-US" dirty="0"/>
              <a:t>Our consciousness</a:t>
            </a:r>
          </a:p>
          <a:p>
            <a:r>
              <a:rPr lang="en-US" dirty="0"/>
              <a:t>Our existence </a:t>
            </a:r>
          </a:p>
          <a:p>
            <a:endParaRPr lang="en-US" dirty="0"/>
          </a:p>
          <a:p>
            <a:r>
              <a:rPr lang="en-US" dirty="0"/>
              <a:t>Socrates / Plato / Descartes / Hume and others</a:t>
            </a:r>
          </a:p>
        </p:txBody>
      </p:sp>
    </p:spTree>
    <p:extLst>
      <p:ext uri="{BB962C8B-B14F-4D97-AF65-F5344CB8AC3E}">
        <p14:creationId xmlns:p14="http://schemas.microsoft.com/office/powerpoint/2010/main" val="2645213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EBE2B-70B9-4339-B9EB-2522D7237A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How do you define your own philosophy of SELF?</a:t>
            </a:r>
          </a:p>
        </p:txBody>
      </p:sp>
    </p:spTree>
    <p:extLst>
      <p:ext uri="{BB962C8B-B14F-4D97-AF65-F5344CB8AC3E}">
        <p14:creationId xmlns:p14="http://schemas.microsoft.com/office/powerpoint/2010/main" val="355950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87357-9025-49F9-965A-FD9D05968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6218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Week 3</a:t>
            </a:r>
            <a:br>
              <a:rPr lang="en-US" sz="3200" dirty="0"/>
            </a:br>
            <a:r>
              <a:rPr lang="en-US" sz="3200" dirty="0"/>
              <a:t>Physical Self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9D327D-42E2-4C04-8F68-99BBEF7C5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2460" y="2204559"/>
            <a:ext cx="9144000" cy="3264588"/>
          </a:xfrm>
        </p:spPr>
        <p:txBody>
          <a:bodyPr/>
          <a:lstStyle/>
          <a:p>
            <a:pPr lvl="0"/>
            <a:r>
              <a:rPr lang="en-US" dirty="0"/>
              <a:t>Body image and self-concept</a:t>
            </a:r>
          </a:p>
          <a:p>
            <a:pPr lvl="0"/>
            <a:r>
              <a:rPr lang="en-US" dirty="0"/>
              <a:t>Biological and environmental influences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does our physical body shape our self-concept?</a:t>
            </a:r>
          </a:p>
        </p:txBody>
      </p:sp>
    </p:spTree>
    <p:extLst>
      <p:ext uri="{BB962C8B-B14F-4D97-AF65-F5344CB8AC3E}">
        <p14:creationId xmlns:p14="http://schemas.microsoft.com/office/powerpoint/2010/main" val="3416042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C3BB2-9677-4EEE-9644-0571B39E8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79297"/>
          </a:xfrm>
        </p:spPr>
        <p:txBody>
          <a:bodyPr>
            <a:normAutofit/>
          </a:bodyPr>
          <a:lstStyle/>
          <a:p>
            <a:r>
              <a:rPr lang="en-US" sz="2800" dirty="0"/>
              <a:t>How someone see himself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46DD41-F6FD-4991-BE0F-0E2A0DA20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2211"/>
            <a:ext cx="9144000" cy="2445589"/>
          </a:xfrm>
        </p:spPr>
        <p:txBody>
          <a:bodyPr/>
          <a:lstStyle/>
          <a:p>
            <a:r>
              <a:rPr lang="en-US" dirty="0"/>
              <a:t>Physical appearance </a:t>
            </a:r>
          </a:p>
          <a:p>
            <a:r>
              <a:rPr lang="en-US" dirty="0"/>
              <a:t>(What do they feel about their body)</a:t>
            </a:r>
          </a:p>
          <a:p>
            <a:endParaRPr lang="en-US" dirty="0"/>
          </a:p>
          <a:p>
            <a:r>
              <a:rPr lang="en-US" dirty="0"/>
              <a:t>Self-concept</a:t>
            </a:r>
          </a:p>
          <a:p>
            <a:r>
              <a:rPr lang="en-US" dirty="0"/>
              <a:t>(broader perspective including abilities, personality, and self-worth)</a:t>
            </a:r>
          </a:p>
        </p:txBody>
      </p:sp>
    </p:spTree>
    <p:extLst>
      <p:ext uri="{BB962C8B-B14F-4D97-AF65-F5344CB8AC3E}">
        <p14:creationId xmlns:p14="http://schemas.microsoft.com/office/powerpoint/2010/main" val="843433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950D3-858E-4325-AA19-76D99BF9B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637426"/>
          </a:xfrm>
        </p:spPr>
        <p:txBody>
          <a:bodyPr>
            <a:normAutofit/>
          </a:bodyPr>
          <a:lstStyle/>
          <a:p>
            <a:r>
              <a:rPr lang="en-US" sz="2800" dirty="0"/>
              <a:t>Relationship between body image and self-concept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E3C190-6563-45E7-A098-F96EB30762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22099"/>
            <a:ext cx="9144000" cy="3135702"/>
          </a:xfrm>
        </p:spPr>
        <p:txBody>
          <a:bodyPr/>
          <a:lstStyle/>
          <a:p>
            <a:endParaRPr lang="en-US" b="1" dirty="0"/>
          </a:p>
          <a:p>
            <a:r>
              <a:rPr lang="en-US" dirty="0"/>
              <a:t>Good body image = good self-esteem</a:t>
            </a:r>
          </a:p>
          <a:p>
            <a:endParaRPr lang="en-US" dirty="0"/>
          </a:p>
          <a:p>
            <a:r>
              <a:rPr lang="en-US" dirty="0"/>
              <a:t>They influence each other</a:t>
            </a:r>
          </a:p>
        </p:txBody>
      </p:sp>
    </p:spTree>
    <p:extLst>
      <p:ext uri="{BB962C8B-B14F-4D97-AF65-F5344CB8AC3E}">
        <p14:creationId xmlns:p14="http://schemas.microsoft.com/office/powerpoint/2010/main" val="723819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CF94B-4407-4232-BDC6-052582FA3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6218"/>
          </a:xfrm>
        </p:spPr>
        <p:txBody>
          <a:bodyPr>
            <a:normAutofit/>
          </a:bodyPr>
          <a:lstStyle/>
          <a:p>
            <a:r>
              <a:rPr lang="en-US" sz="3600" dirty="0"/>
              <a:t>Effect in Mental Health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AA53AB-6D76-4606-960D-98F08FDDF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22430"/>
            <a:ext cx="9144000" cy="2635370"/>
          </a:xfrm>
        </p:spPr>
        <p:txBody>
          <a:bodyPr>
            <a:normAutofit/>
          </a:bodyPr>
          <a:lstStyle/>
          <a:p>
            <a:r>
              <a:rPr lang="en-US" sz="3200" dirty="0"/>
              <a:t>Depression</a:t>
            </a:r>
          </a:p>
          <a:p>
            <a:r>
              <a:rPr lang="en-US" sz="3200" dirty="0"/>
              <a:t>Eating disorder</a:t>
            </a:r>
          </a:p>
          <a:p>
            <a:r>
              <a:rPr lang="en-US" sz="3200" dirty="0"/>
              <a:t>Anxiety</a:t>
            </a:r>
          </a:p>
        </p:txBody>
      </p:sp>
    </p:spTree>
    <p:extLst>
      <p:ext uri="{BB962C8B-B14F-4D97-AF65-F5344CB8AC3E}">
        <p14:creationId xmlns:p14="http://schemas.microsoft.com/office/powerpoint/2010/main" val="3537846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5F2C0-5F63-452A-8D18-D7E4080D83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51494"/>
          </a:xfrm>
        </p:spPr>
        <p:txBody>
          <a:bodyPr>
            <a:normAutofit/>
          </a:bodyPr>
          <a:lstStyle/>
          <a:p>
            <a:r>
              <a:rPr lang="en-US" sz="3200" dirty="0"/>
              <a:t>Week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DBB999-6247-4CFF-B332-1440C38F0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46385"/>
            <a:ext cx="9144000" cy="2911415"/>
          </a:xfrm>
        </p:spPr>
        <p:txBody>
          <a:bodyPr/>
          <a:lstStyle/>
          <a:p>
            <a:r>
              <a:rPr lang="en-US" dirty="0"/>
              <a:t>The sexual  self</a:t>
            </a:r>
          </a:p>
          <a:p>
            <a:endParaRPr lang="en-US" dirty="0"/>
          </a:p>
          <a:p>
            <a:pPr lvl="0"/>
            <a:r>
              <a:rPr lang="en-US" dirty="0"/>
              <a:t>Sexual identity and gender roles</a:t>
            </a:r>
          </a:p>
          <a:p>
            <a:pPr lvl="0"/>
            <a:r>
              <a:rPr lang="en-US"/>
              <a:t>Influences on sexual behavior</a:t>
            </a:r>
          </a:p>
          <a:p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908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BF609-1BE2-4664-B4A7-1CF267614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AE617-81D5-4EC2-A410-6B0517DD9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155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99D3E-AC3D-4ED0-BC71-3365BF586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/>
          <a:lstStyle/>
          <a:p>
            <a:r>
              <a:rPr lang="en-US" dirty="0"/>
              <a:t>Gender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A7F5C-F07B-45AA-8BE4-B235BAF9E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Feminine</a:t>
            </a:r>
          </a:p>
          <a:p>
            <a:r>
              <a:rPr lang="en-US" dirty="0"/>
              <a:t>Masculine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Importance of Gender Role</a:t>
            </a:r>
          </a:p>
          <a:p>
            <a:r>
              <a:rPr lang="en-US" dirty="0"/>
              <a:t>Self-esteem and identity</a:t>
            </a:r>
          </a:p>
          <a:p>
            <a:r>
              <a:rPr lang="en-US" dirty="0"/>
              <a:t>Strong relationship</a:t>
            </a:r>
          </a:p>
          <a:p>
            <a:r>
              <a:rPr lang="en-US" dirty="0"/>
              <a:t>Career choices</a:t>
            </a:r>
          </a:p>
          <a:p>
            <a:r>
              <a:rPr lang="en-US" dirty="0"/>
              <a:t>Sexism – based on gender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49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3DA56-F9B6-4561-8657-75C1CA8CA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rmAutofit/>
          </a:bodyPr>
          <a:lstStyle/>
          <a:p>
            <a:r>
              <a:rPr lang="en-US" sz="2400" dirty="0"/>
              <a:t>Week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B0C42-19D9-466C-9CCD-F194B68AB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4846"/>
            <a:ext cx="9144000" cy="3101196"/>
          </a:xfrm>
        </p:spPr>
        <p:txBody>
          <a:bodyPr/>
          <a:lstStyle/>
          <a:p>
            <a:r>
              <a:rPr lang="en-US" dirty="0"/>
              <a:t>Orientation and Introduction</a:t>
            </a:r>
          </a:p>
          <a:p>
            <a:endParaRPr lang="en-US" dirty="0"/>
          </a:p>
          <a:p>
            <a:r>
              <a:rPr lang="en-US" dirty="0"/>
              <a:t>Welcome to:</a:t>
            </a:r>
          </a:p>
          <a:p>
            <a:r>
              <a:rPr lang="en-US" dirty="0"/>
              <a:t>FCPC</a:t>
            </a:r>
          </a:p>
          <a:p>
            <a:r>
              <a:rPr lang="en-US" dirty="0"/>
              <a:t>First City Providential College</a:t>
            </a:r>
          </a:p>
        </p:txBody>
      </p:sp>
    </p:spTree>
    <p:extLst>
      <p:ext uri="{BB962C8B-B14F-4D97-AF65-F5344CB8AC3E}">
        <p14:creationId xmlns:p14="http://schemas.microsoft.com/office/powerpoint/2010/main" val="9691873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92427-4579-4B1B-B891-FF2E204AC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Gender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8A7C4-B79C-40DF-9A52-08DC344A2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Awareness on the traditional roles</a:t>
            </a:r>
          </a:p>
          <a:p>
            <a:r>
              <a:rPr lang="en-US" dirty="0"/>
              <a:t>Expectations of the society</a:t>
            </a:r>
          </a:p>
          <a:p>
            <a:r>
              <a:rPr lang="en-US" dirty="0"/>
              <a:t>Diverse Roles</a:t>
            </a:r>
          </a:p>
          <a:p>
            <a:r>
              <a:rPr lang="en-US" dirty="0"/>
              <a:t>Flexibility in personal and professional life</a:t>
            </a:r>
          </a:p>
        </p:txBody>
      </p:sp>
    </p:spTree>
    <p:extLst>
      <p:ext uri="{BB962C8B-B14F-4D97-AF65-F5344CB8AC3E}">
        <p14:creationId xmlns:p14="http://schemas.microsoft.com/office/powerpoint/2010/main" val="30063994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FB405-A48B-4FA0-A625-DE43DAE92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5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8A868-0994-4CA4-B66C-C58BDE43B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Possessions and the self</a:t>
            </a:r>
          </a:p>
          <a:p>
            <a:r>
              <a:rPr lang="en-US" dirty="0"/>
              <a:t>Consumer behavior and identity</a:t>
            </a:r>
          </a:p>
        </p:txBody>
      </p:sp>
    </p:spTree>
    <p:extLst>
      <p:ext uri="{BB962C8B-B14F-4D97-AF65-F5344CB8AC3E}">
        <p14:creationId xmlns:p14="http://schemas.microsoft.com/office/powerpoint/2010/main" val="2518903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8CE17-9CA7-4F6F-860D-1D426AF2C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you perceive yourself and how others perceive you</a:t>
            </a:r>
          </a:p>
          <a:p>
            <a:r>
              <a:rPr lang="en-US" dirty="0"/>
              <a:t>Your possessions are considered an extension of you</a:t>
            </a:r>
          </a:p>
          <a:p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Material possession – symbol of your identity</a:t>
            </a:r>
          </a:p>
          <a:p>
            <a:pPr marL="514350" indent="-514350">
              <a:buAutoNum type="arabicPeriod"/>
            </a:pPr>
            <a:r>
              <a:rPr lang="en-US" dirty="0"/>
              <a:t>Self-possession – emotions / endurance</a:t>
            </a:r>
          </a:p>
          <a:p>
            <a:pPr marL="514350" indent="-514350">
              <a:buAutoNum type="arabicPeriod"/>
            </a:pPr>
            <a:r>
              <a:rPr lang="en-US" dirty="0"/>
              <a:t>Loss (losing your possession) – grief</a:t>
            </a:r>
          </a:p>
          <a:p>
            <a:pPr marL="514350" indent="-514350">
              <a:buAutoNum type="arabicPeriod"/>
            </a:pPr>
            <a:r>
              <a:rPr lang="en-US" dirty="0"/>
              <a:t>Ownership and identity -  you in a group, you in a community</a:t>
            </a:r>
          </a:p>
        </p:txBody>
      </p:sp>
    </p:spTree>
    <p:extLst>
      <p:ext uri="{BB962C8B-B14F-4D97-AF65-F5344CB8AC3E}">
        <p14:creationId xmlns:p14="http://schemas.microsoft.com/office/powerpoint/2010/main" val="2094403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88CAD-5C23-4394-B820-897B6B6B6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0E256-1AFD-4DD9-97B7-09236395C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 </a:t>
            </a:r>
          </a:p>
        </p:txBody>
      </p:sp>
    </p:spTree>
    <p:extLst>
      <p:ext uri="{BB962C8B-B14F-4D97-AF65-F5344CB8AC3E}">
        <p14:creationId xmlns:p14="http://schemas.microsoft.com/office/powerpoint/2010/main" val="19936862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6D54C-7147-4BF7-A0F7-598D5A90F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6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6D1C5-26E2-429B-8313-EF171758D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 </a:t>
            </a:r>
          </a:p>
        </p:txBody>
      </p:sp>
    </p:spTree>
    <p:extLst>
      <p:ext uri="{BB962C8B-B14F-4D97-AF65-F5344CB8AC3E}">
        <p14:creationId xmlns:p14="http://schemas.microsoft.com/office/powerpoint/2010/main" val="17540268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3ED33-C019-458F-A649-CF2210BE0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0B05B-7128-40AD-B643-5A05600D5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Digital Self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This applicable in today’s generation </a:t>
            </a:r>
          </a:p>
          <a:p>
            <a:pPr marL="0" indent="0">
              <a:buNone/>
            </a:pPr>
            <a:r>
              <a:rPr lang="en-US" dirty="0"/>
              <a:t>Digital Era </a:t>
            </a:r>
            <a:r>
              <a:rPr lang="en-US"/>
              <a:t>/ Digital Age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987964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0E496-30B4-4D18-AD9C-779ACBD96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4CA63-6916-4DDD-B356-7B4CD5E00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Mental and Emotional Self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4900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27C19-64EF-42EE-9B5B-ADAC7343E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8A825-51B1-4A14-A264-17FF009D3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Ability to think, understand information, and live life to the fullest.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Decision-making</a:t>
            </a:r>
          </a:p>
          <a:p>
            <a:pPr marL="0" indent="0">
              <a:buNone/>
            </a:pPr>
            <a:r>
              <a:rPr lang="en-US" dirty="0"/>
              <a:t>Stress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3164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F0962-89D5-40BD-85F3-24BAF013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Emotional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0AFEF-5E8C-453A-B29F-16E88FC5B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Ability to grasp the what is happening around you related to feelings.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Express what you feel</a:t>
            </a:r>
          </a:p>
          <a:p>
            <a:pPr marL="0" indent="0">
              <a:buNone/>
            </a:pPr>
            <a:r>
              <a:rPr lang="en-US" dirty="0"/>
              <a:t>Understand the feelings of others</a:t>
            </a:r>
          </a:p>
        </p:txBody>
      </p:sp>
    </p:spTree>
    <p:extLst>
      <p:ext uri="{BB962C8B-B14F-4D97-AF65-F5344CB8AC3E}">
        <p14:creationId xmlns:p14="http://schemas.microsoft.com/office/powerpoint/2010/main" val="30023611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A761A-BB4E-46D7-A778-B08D30E99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and Passionate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2861A-88C7-486D-81AA-A8D6541CF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your understanding of being rational?</a:t>
            </a:r>
          </a:p>
          <a:p>
            <a:endParaRPr lang="en-US" dirty="0"/>
          </a:p>
          <a:p>
            <a:r>
              <a:rPr lang="en-US" dirty="0"/>
              <a:t>How about being passionate?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177240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61A40-9ED3-4D3B-B243-65C5EAE14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FA6B3-CD6B-4694-871B-B2F5ACCB2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City Providential College shall be a world-class university for lifelong learning.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5746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96BC8-1EC7-4ECD-8186-F2465032C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Aspects of Mental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F73C2-276D-4C7D-A2E4-A6F43F45A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Ability to think clearly – good decision</a:t>
            </a:r>
          </a:p>
          <a:p>
            <a:r>
              <a:rPr lang="en-US" dirty="0"/>
              <a:t>Rational thinking – problem-solving</a:t>
            </a:r>
          </a:p>
          <a:p>
            <a:r>
              <a:rPr lang="en-US" dirty="0"/>
              <a:t>Coping with stress – handle problems or difficult situations</a:t>
            </a:r>
          </a:p>
          <a:p>
            <a:r>
              <a:rPr lang="en-US" dirty="0"/>
              <a:t>Knowledge, creative, resilience</a:t>
            </a:r>
          </a:p>
          <a:p>
            <a:r>
              <a:rPr lang="en-US" dirty="0"/>
              <a:t>Self-Esteem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483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AE0A0-D5F6-4130-B8AD-3FFB254AE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Aspects of Emotional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66D88-DFC4-43AF-AA86-B7290B0B2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Management of emotions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Aware about their feelings </a:t>
            </a:r>
          </a:p>
          <a:p>
            <a:r>
              <a:rPr lang="en-US" dirty="0"/>
              <a:t>Management of positive and negative emotions</a:t>
            </a:r>
          </a:p>
          <a:p>
            <a:r>
              <a:rPr lang="en-US" dirty="0"/>
              <a:t>Develop safeguarding techniques in handlings negative emotions</a:t>
            </a:r>
          </a:p>
          <a:p>
            <a:r>
              <a:rPr lang="en-US" dirty="0"/>
              <a:t>Emotional stability</a:t>
            </a:r>
          </a:p>
        </p:txBody>
      </p:sp>
    </p:spTree>
    <p:extLst>
      <p:ext uri="{BB962C8B-B14F-4D97-AF65-F5344CB8AC3E}">
        <p14:creationId xmlns:p14="http://schemas.microsoft.com/office/powerpoint/2010/main" val="12581482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E844A-E8F6-4578-9B4A-6BC3F2AD9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both mental and emotions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40052-0284-4287-859B-C0450D560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Mindful – be aware of your feelings and thoughts</a:t>
            </a:r>
          </a:p>
          <a:p>
            <a:r>
              <a:rPr lang="en-US" dirty="0"/>
              <a:t>Support – ask help from professionals </a:t>
            </a:r>
          </a:p>
          <a:p>
            <a:r>
              <a:rPr lang="en-US" dirty="0"/>
              <a:t>Healthy habits – physically active and balanced diet </a:t>
            </a:r>
          </a:p>
          <a:p>
            <a:r>
              <a:rPr lang="en-US" dirty="0"/>
              <a:t>Resiliency – be able to stand again, failing or failure is part of the process</a:t>
            </a:r>
          </a:p>
        </p:txBody>
      </p:sp>
    </p:spTree>
    <p:extLst>
      <p:ext uri="{BB962C8B-B14F-4D97-AF65-F5344CB8AC3E}">
        <p14:creationId xmlns:p14="http://schemas.microsoft.com/office/powerpoint/2010/main" val="12867328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24F3B-0F96-4846-858D-6AF4999AD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FC4B8-F058-4E00-B739-1FA2BDD58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social self and relationships</a:t>
            </a:r>
          </a:p>
        </p:txBody>
      </p:sp>
    </p:spTree>
    <p:extLst>
      <p:ext uri="{BB962C8B-B14F-4D97-AF65-F5344CB8AC3E}">
        <p14:creationId xmlns:p14="http://schemas.microsoft.com/office/powerpoint/2010/main" val="38819029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F0790-F8AE-4945-ACA3-16F59B765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02C85-61B0-43FF-815A-3C9BBD8E4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person’s identity influenced by interactions with others and the environment.</a:t>
            </a:r>
          </a:p>
          <a:p>
            <a:endParaRPr lang="en-US" dirty="0"/>
          </a:p>
          <a:p>
            <a:r>
              <a:rPr lang="en-US" dirty="0"/>
              <a:t>Perception of oneself in relation to society, their social roles, memberships, and feedback received.</a:t>
            </a:r>
          </a:p>
          <a:p>
            <a:endParaRPr lang="en-US" dirty="0"/>
          </a:p>
          <a:p>
            <a:r>
              <a:rPr lang="en-US" dirty="0"/>
              <a:t>Not inborn – self-concept it is dictated or a product of socialization </a:t>
            </a:r>
          </a:p>
        </p:txBody>
      </p:sp>
    </p:spTree>
    <p:extLst>
      <p:ext uri="{BB962C8B-B14F-4D97-AF65-F5344CB8AC3E}">
        <p14:creationId xmlns:p14="http://schemas.microsoft.com/office/powerpoint/2010/main" val="9059376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6E7AE-6337-4772-AD79-DC6B17E2A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 of Social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0F978-3AC3-4564-8E1C-A2CDED3CC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Social identity</a:t>
            </a:r>
          </a:p>
          <a:p>
            <a:r>
              <a:rPr lang="en-US" dirty="0"/>
              <a:t>Interactions with others</a:t>
            </a:r>
          </a:p>
          <a:p>
            <a:r>
              <a:rPr lang="en-US" dirty="0"/>
              <a:t>Social roles</a:t>
            </a:r>
          </a:p>
          <a:p>
            <a:r>
              <a:rPr lang="en-US" dirty="0"/>
              <a:t>Self perception and feedback</a:t>
            </a:r>
          </a:p>
        </p:txBody>
      </p:sp>
    </p:spTree>
    <p:extLst>
      <p:ext uri="{BB962C8B-B14F-4D97-AF65-F5344CB8AC3E}">
        <p14:creationId xmlns:p14="http://schemas.microsoft.com/office/powerpoint/2010/main" val="10173253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7D52C-4194-41A1-A8DC-28C98FA60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Influence of Social Self on Well-being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A4FBA-1575-4939-A196-F0802D7FF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Crucial for overall mental well-being and the ability to achieve one’s goal</a:t>
            </a:r>
          </a:p>
          <a:p>
            <a:endParaRPr lang="en-US" dirty="0"/>
          </a:p>
          <a:p>
            <a:r>
              <a:rPr lang="en-US" dirty="0"/>
              <a:t>Can damage sense </a:t>
            </a:r>
            <a:r>
              <a:rPr lang="en-US"/>
              <a:t>of self-esteem </a:t>
            </a:r>
          </a:p>
        </p:txBody>
      </p:sp>
    </p:spTree>
    <p:extLst>
      <p:ext uri="{BB962C8B-B14F-4D97-AF65-F5344CB8AC3E}">
        <p14:creationId xmlns:p14="http://schemas.microsoft.com/office/powerpoint/2010/main" val="2127377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A5371-0BEE-4525-B1ED-72EFC35D1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95F95-D309-4EDB-838F-4FA6EF19E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political and economic self</a:t>
            </a:r>
          </a:p>
        </p:txBody>
      </p:sp>
    </p:spTree>
    <p:extLst>
      <p:ext uri="{BB962C8B-B14F-4D97-AF65-F5344CB8AC3E}">
        <p14:creationId xmlns:p14="http://schemas.microsoft.com/office/powerpoint/2010/main" val="5051312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B54B6-E058-40D5-8B5C-842226218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self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86483-6E01-492C-9711-C0B7094F4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of Social Identity marking membership of certain groups that share a common struggle for a certain form of power.</a:t>
            </a:r>
          </a:p>
          <a:p>
            <a:endParaRPr lang="en-US" dirty="0"/>
          </a:p>
          <a:p>
            <a:r>
              <a:rPr lang="en-US" dirty="0"/>
              <a:t>Includes identification with a political party, positions on specific political issues, nationalism, inter-ethnic  relations or more abstract ideological themes.</a:t>
            </a:r>
          </a:p>
        </p:txBody>
      </p:sp>
    </p:spTree>
    <p:extLst>
      <p:ext uri="{BB962C8B-B14F-4D97-AF65-F5344CB8AC3E}">
        <p14:creationId xmlns:p14="http://schemas.microsoft.com/office/powerpoint/2010/main" val="18822246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48879-4847-4DB0-BFFC-3E7CFDB22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C9E69-825C-41FD-893D-3446C71F6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Person’s identity and self-worth are shaped by their financial resources, possessions, and ability to meet economic needs.</a:t>
            </a:r>
          </a:p>
          <a:p>
            <a:endParaRPr lang="en-US" dirty="0"/>
          </a:p>
          <a:p>
            <a:r>
              <a:rPr lang="en-US" dirty="0"/>
              <a:t>Concept of material self – capacity to meet the needs based on income.</a:t>
            </a:r>
          </a:p>
        </p:txBody>
      </p:sp>
    </p:spTree>
    <p:extLst>
      <p:ext uri="{BB962C8B-B14F-4D97-AF65-F5344CB8AC3E}">
        <p14:creationId xmlns:p14="http://schemas.microsoft.com/office/powerpoint/2010/main" val="252201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893C9-5228-4F3C-A3A7-589E1179A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757FE-E438-494D-908C-9ADB31AAE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City Providential College shall:</a:t>
            </a:r>
          </a:p>
          <a:p>
            <a:pPr lvl="0"/>
            <a:r>
              <a:rPr lang="en-US" dirty="0"/>
              <a:t>Offer relevant and multidisciplinary academic programs to produce lifelong learners who are globally competitive and socially responsible professionals.</a:t>
            </a:r>
          </a:p>
          <a:p>
            <a:pPr lvl="0"/>
            <a:r>
              <a:rPr lang="en-US" dirty="0"/>
              <a:t>Produce viable researches for local and international publication and utilization.</a:t>
            </a:r>
          </a:p>
          <a:p>
            <a:pPr lvl="0"/>
            <a:r>
              <a:rPr lang="en-US" dirty="0"/>
              <a:t>Implement collaborative and sustainable community extension services.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2435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6F894-FD3A-409C-A8C5-70EFE1E5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economic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08B51-E655-4A70-BA72-34F67EB7B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Material possessions – one owns</a:t>
            </a:r>
          </a:p>
          <a:p>
            <a:r>
              <a:rPr lang="en-US" dirty="0"/>
              <a:t>Economic self sufficiency – ability to provide for oneself and one’s family without relying on any assistance </a:t>
            </a:r>
          </a:p>
          <a:p>
            <a:r>
              <a:rPr lang="en-US" dirty="0"/>
              <a:t>Identity of consumerism – consumption and accumulation of goods </a:t>
            </a:r>
          </a:p>
          <a:p>
            <a:r>
              <a:rPr lang="en-US" dirty="0"/>
              <a:t>Self-expression – use of economic choices and material belongings to express unique qualities, attitudes, group </a:t>
            </a:r>
            <a:r>
              <a:rPr lang="en-US" dirty="0" err="1"/>
              <a:t>affiliationw</a:t>
            </a:r>
            <a:r>
              <a:rPr lang="en-US" dirty="0"/>
              <a:t>=s</a:t>
            </a:r>
          </a:p>
        </p:txBody>
      </p:sp>
    </p:spTree>
    <p:extLst>
      <p:ext uri="{BB962C8B-B14F-4D97-AF65-F5344CB8AC3E}">
        <p14:creationId xmlns:p14="http://schemas.microsoft.com/office/powerpoint/2010/main" val="27762568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A8B2-D561-4C44-9534-490023F15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economic self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43A93-365C-415C-9C18-DB67D2773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Self-definition</a:t>
            </a:r>
          </a:p>
          <a:p>
            <a:r>
              <a:rPr lang="en-US" dirty="0"/>
              <a:t>Financial decision-making</a:t>
            </a:r>
          </a:p>
          <a:p>
            <a:r>
              <a:rPr lang="en-US" dirty="0"/>
              <a:t>Social status </a:t>
            </a:r>
          </a:p>
        </p:txBody>
      </p:sp>
    </p:spTree>
    <p:extLst>
      <p:ext uri="{BB962C8B-B14F-4D97-AF65-F5344CB8AC3E}">
        <p14:creationId xmlns:p14="http://schemas.microsoft.com/office/powerpoint/2010/main" val="13514105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C7DE-FE25-4D18-9C67-0086E1658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C317C-1177-48A7-A318-1A0A5A0B8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Setting and Personal Development</a:t>
            </a:r>
          </a:p>
        </p:txBody>
      </p:sp>
    </p:spTree>
    <p:extLst>
      <p:ext uri="{BB962C8B-B14F-4D97-AF65-F5344CB8AC3E}">
        <p14:creationId xmlns:p14="http://schemas.microsoft.com/office/powerpoint/2010/main" val="34213356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086AD-D087-4186-921F-296735D68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Setting and Personal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7978D-7417-44AF-973F-4C3C16D96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Defining what you want to improve using the SMART framework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Specific</a:t>
            </a:r>
          </a:p>
          <a:p>
            <a:pPr marL="0" indent="0">
              <a:buNone/>
            </a:pPr>
            <a:r>
              <a:rPr lang="en-US" dirty="0"/>
              <a:t>Measurable</a:t>
            </a:r>
          </a:p>
          <a:p>
            <a:pPr marL="0" indent="0">
              <a:buNone/>
            </a:pPr>
            <a:r>
              <a:rPr lang="en-US" dirty="0"/>
              <a:t>Attainable</a:t>
            </a:r>
          </a:p>
          <a:p>
            <a:pPr marL="0" indent="0">
              <a:buNone/>
            </a:pPr>
            <a:r>
              <a:rPr lang="en-US" dirty="0"/>
              <a:t>Relevant</a:t>
            </a:r>
          </a:p>
          <a:p>
            <a:pPr marL="0" indent="0">
              <a:buNone/>
            </a:pPr>
            <a:r>
              <a:rPr lang="en-US" dirty="0"/>
              <a:t>Time-bound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Leading to self-confidence </a:t>
            </a:r>
          </a:p>
        </p:txBody>
      </p:sp>
    </p:spTree>
    <p:extLst>
      <p:ext uri="{BB962C8B-B14F-4D97-AF65-F5344CB8AC3E}">
        <p14:creationId xmlns:p14="http://schemas.microsoft.com/office/powerpoint/2010/main" val="6440845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699F6-AF1E-454D-AFCB-1C60B2535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Suggestion on how to put your goals into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5086F-EA44-4534-A0D7-F87599B6D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down  your goals</a:t>
            </a:r>
          </a:p>
          <a:p>
            <a:r>
              <a:rPr lang="en-US" dirty="0"/>
              <a:t>Plan your steps</a:t>
            </a:r>
          </a:p>
          <a:p>
            <a:r>
              <a:rPr lang="en-US" dirty="0"/>
              <a:t>Track your progress</a:t>
            </a:r>
          </a:p>
          <a:p>
            <a:r>
              <a:rPr lang="en-US" dirty="0"/>
              <a:t>Develop growth mindset</a:t>
            </a:r>
          </a:p>
          <a:p>
            <a:r>
              <a:rPr lang="en-US" dirty="0"/>
              <a:t>Seek support</a:t>
            </a:r>
          </a:p>
        </p:txBody>
      </p:sp>
    </p:spTree>
    <p:extLst>
      <p:ext uri="{BB962C8B-B14F-4D97-AF65-F5344CB8AC3E}">
        <p14:creationId xmlns:p14="http://schemas.microsoft.com/office/powerpoint/2010/main" val="7219495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C2300-B1BE-46C9-9A8F-3E15D40D1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F’s of Goal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2AD5B-EFEF-4B70-9E72-A4747E62A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Family and Friends</a:t>
            </a:r>
          </a:p>
          <a:p>
            <a:r>
              <a:rPr lang="en-US" dirty="0"/>
              <a:t>Finances</a:t>
            </a:r>
          </a:p>
          <a:p>
            <a:r>
              <a:rPr lang="en-US" dirty="0"/>
              <a:t>Fun</a:t>
            </a:r>
          </a:p>
          <a:p>
            <a:r>
              <a:rPr lang="en-US" dirty="0"/>
              <a:t>Faith</a:t>
            </a:r>
          </a:p>
          <a:p>
            <a:r>
              <a:rPr lang="en-US" dirty="0"/>
              <a:t>Fitness</a:t>
            </a:r>
          </a:p>
        </p:txBody>
      </p:sp>
    </p:spTree>
    <p:extLst>
      <p:ext uri="{BB962C8B-B14F-4D97-AF65-F5344CB8AC3E}">
        <p14:creationId xmlns:p14="http://schemas.microsoft.com/office/powerpoint/2010/main" val="16417391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4355-3DAD-46EF-A89F-3EF061BE3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5709D-B2B3-41A4-BAD6-8957F58FC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exam</a:t>
            </a:r>
          </a:p>
        </p:txBody>
      </p:sp>
    </p:spTree>
    <p:extLst>
      <p:ext uri="{BB962C8B-B14F-4D97-AF65-F5344CB8AC3E}">
        <p14:creationId xmlns:p14="http://schemas.microsoft.com/office/powerpoint/2010/main" val="37675240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B5C50-9E0C-4BF9-B2A4-F4B4DC15A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0E738-1B1E-46E4-B3A2-286EA63CA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Self-Discipline and Self-Regulation</a:t>
            </a:r>
          </a:p>
        </p:txBody>
      </p:sp>
    </p:spTree>
    <p:extLst>
      <p:ext uri="{BB962C8B-B14F-4D97-AF65-F5344CB8AC3E}">
        <p14:creationId xmlns:p14="http://schemas.microsoft.com/office/powerpoint/2010/main" val="24435119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66A78-E8BD-48BF-BCE9-7C1EC0921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5A2F0-EC6C-4592-99B2-3D1C76EF9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Self – Care and Well - Being</a:t>
            </a:r>
          </a:p>
        </p:txBody>
      </p:sp>
    </p:spTree>
    <p:extLst>
      <p:ext uri="{BB962C8B-B14F-4D97-AF65-F5344CB8AC3E}">
        <p14:creationId xmlns:p14="http://schemas.microsoft.com/office/powerpoint/2010/main" val="29968564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F9B9D-2086-49DF-8D02-9384B2F9C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1A0B4-15BE-4E64-967E-88C9C1216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Whole Self - Summary</a:t>
            </a:r>
          </a:p>
        </p:txBody>
      </p:sp>
    </p:spTree>
    <p:extLst>
      <p:ext uri="{BB962C8B-B14F-4D97-AF65-F5344CB8AC3E}">
        <p14:creationId xmlns:p14="http://schemas.microsoft.com/office/powerpoint/2010/main" val="288896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7C139-49EE-4C1C-8DF5-9D6AEB76D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COBM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C5A37-4003-4060-AC0A-C76D9B55F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College of Business Management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Dean:				Dr. Michelle </a:t>
            </a:r>
            <a:r>
              <a:rPr lang="en-US" dirty="0" err="1"/>
              <a:t>Naig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Program Head:		Dr. Alan Lancelot D. </a:t>
            </a:r>
            <a:r>
              <a:rPr lang="en-US" dirty="0" err="1"/>
              <a:t>Makasiar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EC40B8-47A2-4D3D-AD8B-C0CE64C8A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840" y="3489960"/>
            <a:ext cx="1722120" cy="166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203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27D63-872F-4822-A21E-B78D6AEE4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16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F5FE0-340B-4ED7-B059-B1F7A14E4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are you today?</a:t>
            </a:r>
          </a:p>
        </p:txBody>
      </p:sp>
    </p:spTree>
    <p:extLst>
      <p:ext uri="{BB962C8B-B14F-4D97-AF65-F5344CB8AC3E}">
        <p14:creationId xmlns:p14="http://schemas.microsoft.com/office/powerpoint/2010/main" val="12969447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2933-198D-404E-96D0-B02945A1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5940A-328C-4F90-B4B0-242617A1E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9954962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358CE-6C7E-4172-B63E-863126B55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F0F57-FF2F-4A08-AAE6-496CEA4E1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</p:spTree>
    <p:extLst>
      <p:ext uri="{BB962C8B-B14F-4D97-AF65-F5344CB8AC3E}">
        <p14:creationId xmlns:p14="http://schemas.microsoft.com/office/powerpoint/2010/main" val="437115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FCEB9-5468-4C99-9250-A77F1C680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03659-B47E-481F-9391-F55094E7D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Prelim 					30 points</a:t>
            </a:r>
          </a:p>
          <a:p>
            <a:endParaRPr lang="en-US" dirty="0"/>
          </a:p>
          <a:p>
            <a:r>
              <a:rPr lang="en-US" dirty="0"/>
              <a:t>Midterm 					30 points</a:t>
            </a:r>
          </a:p>
          <a:p>
            <a:endParaRPr lang="en-US" dirty="0"/>
          </a:p>
          <a:p>
            <a:r>
              <a:rPr lang="en-US" dirty="0"/>
              <a:t>Finals 					30 points</a:t>
            </a:r>
          </a:p>
          <a:p>
            <a:endParaRPr lang="en-US" dirty="0"/>
          </a:p>
          <a:p>
            <a:r>
              <a:rPr lang="en-US" dirty="0"/>
              <a:t>Final Exam / Field Fam 			10 points</a:t>
            </a:r>
          </a:p>
        </p:txBody>
      </p:sp>
    </p:spTree>
    <p:extLst>
      <p:ext uri="{BB962C8B-B14F-4D97-AF65-F5344CB8AC3E}">
        <p14:creationId xmlns:p14="http://schemas.microsoft.com/office/powerpoint/2010/main" val="789671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A55D2-63AB-414D-A0D6-CEF17DA76C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72263"/>
          </a:xfrm>
        </p:spPr>
        <p:txBody>
          <a:bodyPr>
            <a:normAutofit/>
          </a:bodyPr>
          <a:lstStyle/>
          <a:p>
            <a:r>
              <a:rPr lang="en-US" sz="2400" dirty="0"/>
              <a:t>Understanding the Self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9B8B6C-FAF8-44A8-BEEE-39B8239C7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70672"/>
            <a:ext cx="9144000" cy="2691440"/>
          </a:xfrm>
        </p:spPr>
        <p:txBody>
          <a:bodyPr>
            <a:normAutofit/>
          </a:bodyPr>
          <a:lstStyle/>
          <a:p>
            <a:r>
              <a:rPr lang="en-US" dirty="0"/>
              <a:t>This course is intended to develop self-awareness and self-understanding. It aims to assist students in developing a holistic and integrated perspective of the self. Topics include personal development, self and identity, physical, mental, social, and digital aspects of the self. It emphasizes the value of self-care, goal-setting, and self-regulation as tools for academic and personal success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683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8BB30-FA69-4758-B46D-EB61685EB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084D8-CE9B-4142-BD6E-10EF5F3C5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Analyze various aspects of the self using concepts from different disciplines.</a:t>
            </a:r>
          </a:p>
          <a:p>
            <a:endParaRPr lang="en-US" dirty="0"/>
          </a:p>
          <a:p>
            <a:r>
              <a:rPr lang="en-US" dirty="0"/>
              <a:t>Apply insights from self-awareness and self-reflection to personal and academic life.</a:t>
            </a:r>
          </a:p>
          <a:p>
            <a:endParaRPr lang="en-US" dirty="0"/>
          </a:p>
          <a:p>
            <a:r>
              <a:rPr lang="en-US" dirty="0"/>
              <a:t>Demonstrate personal responsibility and goal-setting in line with holistic well-being.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853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C3747-047F-4D7F-884D-60AD21AF7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9516"/>
          </a:xfrm>
        </p:spPr>
        <p:txBody>
          <a:bodyPr>
            <a:normAutofit/>
          </a:bodyPr>
          <a:lstStyle/>
          <a:p>
            <a:r>
              <a:rPr lang="en-US" sz="2400" dirty="0"/>
              <a:t>Week 2</a:t>
            </a:r>
          </a:p>
        </p:txBody>
      </p:sp>
    </p:spTree>
    <p:extLst>
      <p:ext uri="{BB962C8B-B14F-4D97-AF65-F5344CB8AC3E}">
        <p14:creationId xmlns:p14="http://schemas.microsoft.com/office/powerpoint/2010/main" val="259638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1025</Words>
  <Application>Microsoft Office PowerPoint</Application>
  <PresentationFormat>Widescreen</PresentationFormat>
  <Paragraphs>233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Arial</vt:lpstr>
      <vt:lpstr>Calibri</vt:lpstr>
      <vt:lpstr>Calibri Light</vt:lpstr>
      <vt:lpstr>Office Theme</vt:lpstr>
      <vt:lpstr>Understanding the Self</vt:lpstr>
      <vt:lpstr>Week 1</vt:lpstr>
      <vt:lpstr>Vision</vt:lpstr>
      <vt:lpstr>Mission</vt:lpstr>
      <vt:lpstr>COBM</vt:lpstr>
      <vt:lpstr>Expectations:</vt:lpstr>
      <vt:lpstr>Understanding the Self</vt:lpstr>
      <vt:lpstr>Expected Learning outcomes</vt:lpstr>
      <vt:lpstr>Week 2</vt:lpstr>
      <vt:lpstr>How do we view ourselves from different perspective</vt:lpstr>
      <vt:lpstr>Philosophical</vt:lpstr>
      <vt:lpstr>How do you define your own philosophy of SELF?</vt:lpstr>
      <vt:lpstr>Week 3 Physical Self</vt:lpstr>
      <vt:lpstr>How someone see himself</vt:lpstr>
      <vt:lpstr>Relationship between body image and self-concept</vt:lpstr>
      <vt:lpstr>Effect in Mental Health</vt:lpstr>
      <vt:lpstr>Week 4</vt:lpstr>
      <vt:lpstr>Activity</vt:lpstr>
      <vt:lpstr>Gender Roles</vt:lpstr>
      <vt:lpstr>Changing Gender Roles</vt:lpstr>
      <vt:lpstr>Week 5 </vt:lpstr>
      <vt:lpstr>PowerPoint Presentation</vt:lpstr>
      <vt:lpstr>Week 6</vt:lpstr>
      <vt:lpstr>Week 6 </vt:lpstr>
      <vt:lpstr>Week 7</vt:lpstr>
      <vt:lpstr>Week 8</vt:lpstr>
      <vt:lpstr>Mental Health</vt:lpstr>
      <vt:lpstr>Emotional Health</vt:lpstr>
      <vt:lpstr>Rational and Passionate</vt:lpstr>
      <vt:lpstr>Aspects of Mental Health</vt:lpstr>
      <vt:lpstr>Aspects of Emotional Health</vt:lpstr>
      <vt:lpstr>Handling both mental and emotions</vt:lpstr>
      <vt:lpstr>Week 9</vt:lpstr>
      <vt:lpstr>Social self</vt:lpstr>
      <vt:lpstr>Aspect of Social Self</vt:lpstr>
      <vt:lpstr>Influence of Social Self on Well-being</vt:lpstr>
      <vt:lpstr>Week 10</vt:lpstr>
      <vt:lpstr>Political self identity</vt:lpstr>
      <vt:lpstr>Economic Self</vt:lpstr>
      <vt:lpstr>Components of economic self</vt:lpstr>
      <vt:lpstr>Importance of economic self </vt:lpstr>
      <vt:lpstr>Week 11</vt:lpstr>
      <vt:lpstr>Goal Setting and Personal Development</vt:lpstr>
      <vt:lpstr>Suggestion on how to put your goals into action</vt:lpstr>
      <vt:lpstr>5 F’s of Goal Setting</vt:lpstr>
      <vt:lpstr>Week 12</vt:lpstr>
      <vt:lpstr>Week 13</vt:lpstr>
      <vt:lpstr>Week 14</vt:lpstr>
      <vt:lpstr>Week 15</vt:lpstr>
      <vt:lpstr>Week 16 </vt:lpstr>
      <vt:lpstr>Week 17</vt:lpstr>
      <vt:lpstr>Week 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Self</dc:title>
  <dc:creator>Dimaano, Elias (Student)</dc:creator>
  <cp:lastModifiedBy>Dimaano, Elias (Student)</cp:lastModifiedBy>
  <cp:revision>28</cp:revision>
  <dcterms:created xsi:type="dcterms:W3CDTF">2025-07-12T01:57:02Z</dcterms:created>
  <dcterms:modified xsi:type="dcterms:W3CDTF">2025-10-08T12:36:40Z</dcterms:modified>
</cp:coreProperties>
</file>