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6" r:id="rId12"/>
    <p:sldId id="272" r:id="rId13"/>
    <p:sldId id="273" r:id="rId14"/>
    <p:sldId id="274" r:id="rId15"/>
    <p:sldId id="275" r:id="rId16"/>
    <p:sldId id="276" r:id="rId17"/>
    <p:sldId id="265" r:id="rId18"/>
    <p:sldId id="270" r:id="rId19"/>
    <p:sldId id="267" r:id="rId20"/>
    <p:sldId id="271" r:id="rId21"/>
    <p:sldId id="268" r:id="rId22"/>
    <p:sldId id="277" r:id="rId23"/>
    <p:sldId id="288" r:id="rId24"/>
    <p:sldId id="289" r:id="rId25"/>
    <p:sldId id="278" r:id="rId26"/>
    <p:sldId id="290" r:id="rId27"/>
    <p:sldId id="291" r:id="rId28"/>
    <p:sldId id="292" r:id="rId29"/>
    <p:sldId id="293" r:id="rId30"/>
    <p:sldId id="279" r:id="rId31"/>
    <p:sldId id="294" r:id="rId32"/>
    <p:sldId id="295" r:id="rId33"/>
    <p:sldId id="296" r:id="rId34"/>
    <p:sldId id="280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281" r:id="rId43"/>
    <p:sldId id="282" r:id="rId44"/>
    <p:sldId id="283" r:id="rId45"/>
    <p:sldId id="304" r:id="rId46"/>
    <p:sldId id="305" r:id="rId47"/>
    <p:sldId id="306" r:id="rId48"/>
    <p:sldId id="284" r:id="rId49"/>
    <p:sldId id="307" r:id="rId50"/>
    <p:sldId id="308" r:id="rId51"/>
    <p:sldId id="285" r:id="rId52"/>
    <p:sldId id="286" r:id="rId53"/>
    <p:sldId id="287" r:id="rId5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1" autoAdjust="0"/>
    <p:restoredTop sz="94660"/>
  </p:normalViewPr>
  <p:slideViewPr>
    <p:cSldViewPr snapToGrid="0">
      <p:cViewPr varScale="1">
        <p:scale>
          <a:sx n="42" d="100"/>
          <a:sy n="42" d="100"/>
        </p:scale>
        <p:origin x="5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7102A-B123-437A-8550-0ACC30E030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5494E6-13AD-42C8-AAEC-E691D8C5DF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4349EB-B4D0-49EB-BE59-6ABC029AC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EB6-E27E-4CFB-996A-46C3F3FA3BD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DEC362-C90D-49E1-9DE8-59C42D1E1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62DC4-1231-4E3B-A838-A68A0F773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DD58-FF08-4056-9EE1-69F689339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666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D27A0-30C8-412C-B1FD-4774FFD1C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D93B0C-69B8-49B1-8803-C7694B8173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D85A85-D9BB-408F-83FC-E3120FC2E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EB6-E27E-4CFB-996A-46C3F3FA3BD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AD09E1-08C7-4D90-918A-DDFD10B29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6F790-BB55-49B9-A349-B5E202EE6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DD58-FF08-4056-9EE1-69F689339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529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652FF8-1CDC-49A0-BD13-9A297D8EC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4978B3-7EA9-4D35-AE4D-A280F1E747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FDF9B-3A0B-4710-8EED-B6952B714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EB6-E27E-4CFB-996A-46C3F3FA3BD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EBDE4-2E74-44CF-B162-55E088EB5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384B6-D878-49B3-86C9-5C1BD0336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DD58-FF08-4056-9EE1-69F689339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442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69993-CAD6-43B2-9C00-85530761F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E5460-EC19-490A-8144-9CCAE87D3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069B44-B856-4336-93AF-9F343D9BB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EB6-E27E-4CFB-996A-46C3F3FA3BD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F2129E-A709-4449-A280-3877A2E78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5D68A-3DC7-4E7A-8875-4942654B4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DD58-FF08-4056-9EE1-69F689339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284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A68A5-2D48-469E-BD45-043814404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C30E9-2D12-40DF-986F-6DF755F69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D60B7-0C47-4497-A41D-86C47224F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EB6-E27E-4CFB-996A-46C3F3FA3BD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4344D-2214-459E-8108-EA5DC9C06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582776-255E-422B-8808-25996D61D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DD58-FF08-4056-9EE1-69F689339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434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0AED6-1808-4A1B-8B3B-7320C03E2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020D1-3CDE-406C-AFC3-05DC519218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6D7BEF-0B7C-49AC-853F-47543AFBA3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53C43B-87D8-4A12-80E1-9D07F9269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EB6-E27E-4CFB-996A-46C3F3FA3BD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3639E1-4DCB-416E-B580-7BAAA227E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0D3D3D-C851-4B1A-9E26-3F0CBD238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DD58-FF08-4056-9EE1-69F689339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264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20CD2-5D33-4175-8A25-83125DD34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75D098-9C5F-4E48-B214-A66CE824C8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984816-CC83-4ED9-8DF8-E3BF2CFDE0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BD1AF2-3683-4A74-830E-A37A4C8BD8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84E775-13A8-44CE-8D66-0577DF8CB1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E8F406-3244-48A8-B87C-B06391963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EB6-E27E-4CFB-996A-46C3F3FA3BD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87F318-D6AD-45BF-9047-0F8D67819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0D080F-EBBE-4FBE-B248-D6533EC6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DD58-FF08-4056-9EE1-69F689339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040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19637-E52F-4457-9E4E-52D37EC05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FE6356-9CB7-4852-B227-DC0A748CD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EB6-E27E-4CFB-996A-46C3F3FA3BD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EA585C-0190-46DE-871B-5C7EC5C8E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F694F0-176D-4683-BD11-E11E88725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DD58-FF08-4056-9EE1-69F689339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957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D5384B-CCE4-4F36-9C73-6F0E5285F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EB6-E27E-4CFB-996A-46C3F3FA3BD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56BCEF-37C1-466B-A34B-0EBC0893D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FB0EC2-FA89-4060-8ED4-9C612EB93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DD58-FF08-4056-9EE1-69F689339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57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5317F-803D-4428-BB8B-184A1A85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C24CB4-50A5-438A-80B9-9B2804ED6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6D5C66-831D-4441-AC66-A4A405FCAA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FA5C05-A920-4A60-9E8D-6C785C12D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EB6-E27E-4CFB-996A-46C3F3FA3BD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DEC694-F621-47C9-B65A-A78FE4C7C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1EBE82-3F46-4F8A-8473-ACE2CE3F7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DD58-FF08-4056-9EE1-69F689339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486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42CE1-CB91-453B-AC25-DA128BAFD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67FBCF-11A8-486C-B9B6-1C185CC9DC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1F924D-6ED4-4D60-9609-5FFD2F8D6B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5BBB9E-1D94-4351-B52F-087D87A21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EB6-E27E-4CFB-996A-46C3F3FA3BD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CAC41A-FF46-45E9-A277-F3CAA10D3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64A71D-1755-4FE3-BB26-F56CB6298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DD58-FF08-4056-9EE1-69F689339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101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135098-9474-4AEC-9643-DBBC0D482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D31D2-1ED6-4445-AA77-636952687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8F26E-99E8-4826-87B5-F34E5FFD1F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8AEB6-E27E-4CFB-996A-46C3F3FA3BD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16D02-581E-44BD-B5C6-030EC97B73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57AA5-D734-4070-BE67-7F09FAF7A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6DD58-FF08-4056-9EE1-69F689339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14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78618-F7FE-494A-ACE2-1A1E7F34CE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68437"/>
          </a:xfrm>
        </p:spPr>
        <p:txBody>
          <a:bodyPr>
            <a:normAutofit/>
          </a:bodyPr>
          <a:lstStyle/>
          <a:p>
            <a:r>
              <a:rPr lang="en-US" sz="4000" dirty="0"/>
              <a:t>Microeconomics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C76C68-7BE1-4B5F-81D6-62003D4322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00400"/>
            <a:ext cx="9144000" cy="2057400"/>
          </a:xfrm>
        </p:spPr>
        <p:txBody>
          <a:bodyPr/>
          <a:lstStyle/>
          <a:p>
            <a:r>
              <a:rPr lang="en-US" dirty="0"/>
              <a:t>Elias D. </a:t>
            </a:r>
            <a:r>
              <a:rPr lang="en-US" dirty="0" err="1"/>
              <a:t>Dimaano</a:t>
            </a:r>
            <a:r>
              <a:rPr lang="en-US" dirty="0"/>
              <a:t>, </a:t>
            </a:r>
            <a:r>
              <a:rPr lang="en-US" dirty="0" err="1"/>
              <a:t>MAEd</a:t>
            </a:r>
            <a:endParaRPr lang="en-US" dirty="0"/>
          </a:p>
          <a:p>
            <a:r>
              <a:rPr lang="en-US" dirty="0"/>
              <a:t>COBM. FCPC</a:t>
            </a:r>
          </a:p>
        </p:txBody>
      </p:sp>
    </p:spTree>
    <p:extLst>
      <p:ext uri="{BB962C8B-B14F-4D97-AF65-F5344CB8AC3E}">
        <p14:creationId xmlns:p14="http://schemas.microsoft.com/office/powerpoint/2010/main" val="2366526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958BE-47D1-4E7F-96F1-E98A9B71E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4880" y="1749425"/>
            <a:ext cx="10515600" cy="4351338"/>
          </a:xfrm>
        </p:spPr>
        <p:txBody>
          <a:bodyPr/>
          <a:lstStyle/>
          <a:p>
            <a:r>
              <a:rPr lang="en-US" dirty="0"/>
              <a:t>How do buyer and sellers interact?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317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AF8E8-CD36-4055-A88A-4FF92CDF2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7ADCB-2D47-42D0-92CC-A17C68536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Market Equilibrium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Price and Quantity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Market Surplus / Shortage</a:t>
            </a:r>
          </a:p>
        </p:txBody>
      </p:sp>
    </p:spTree>
    <p:extLst>
      <p:ext uri="{BB962C8B-B14F-4D97-AF65-F5344CB8AC3E}">
        <p14:creationId xmlns:p14="http://schemas.microsoft.com/office/powerpoint/2010/main" val="40981525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2F54E-93B7-42D5-B3E6-3D4CF40F7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Equilibrium point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9BF8C-8AC0-4622-B37E-C8E255F29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Where the supply and demand meets</a:t>
            </a:r>
          </a:p>
          <a:p>
            <a:r>
              <a:rPr lang="en-US" dirty="0"/>
              <a:t>Price also meets</a:t>
            </a:r>
          </a:p>
          <a:p>
            <a:r>
              <a:rPr lang="en-US" dirty="0"/>
              <a:t>Number of supplies meets the requirements of the customers </a:t>
            </a:r>
          </a:p>
          <a:p>
            <a:r>
              <a:rPr lang="en-US" dirty="0"/>
              <a:t>No extra supply or surplus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Discussion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There is balance in supply and demand</a:t>
            </a:r>
          </a:p>
        </p:txBody>
      </p:sp>
    </p:spTree>
    <p:extLst>
      <p:ext uri="{BB962C8B-B14F-4D97-AF65-F5344CB8AC3E}">
        <p14:creationId xmlns:p14="http://schemas.microsoft.com/office/powerpoint/2010/main" val="99530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68DB0-5A4E-406A-8729-7712695F6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equilibrium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05993-74C7-4B49-BAE1-031AC498D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Stable – normally return to its original point graph after some displacement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Unstable equilibrium – slight change will move away from the original point graph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Neutral – may move but still maintain the equilibrium point</a:t>
            </a:r>
          </a:p>
        </p:txBody>
      </p:sp>
    </p:spTree>
    <p:extLst>
      <p:ext uri="{BB962C8B-B14F-4D97-AF65-F5344CB8AC3E}">
        <p14:creationId xmlns:p14="http://schemas.microsoft.com/office/powerpoint/2010/main" val="1930332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31720-3758-4681-86C7-3D193D9A0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notes: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C9F534-7E77-4F14-AFEB-487CA309A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Equilibrium is attained at a price where demands meet the supplies </a:t>
            </a:r>
          </a:p>
        </p:txBody>
      </p:sp>
    </p:spTree>
    <p:extLst>
      <p:ext uri="{BB962C8B-B14F-4D97-AF65-F5344CB8AC3E}">
        <p14:creationId xmlns:p14="http://schemas.microsoft.com/office/powerpoint/2010/main" val="445573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F79F4-3A31-4C5D-AE8E-B581CA66D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happens when there is surplus?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EB9454-F57A-4AF9-8067-43B71CDC0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Opinion</a:t>
            </a:r>
          </a:p>
          <a:p>
            <a:endParaRPr lang="en-US" dirty="0"/>
          </a:p>
          <a:p>
            <a:r>
              <a:rPr lang="en-US"/>
              <a:t>Assignment no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4506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29F98-A76D-4F2A-8693-3C665173D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Equilibrium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5E2FA-3A2E-4B45-B33F-90F1FE318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 Market – only one good or service is offered</a:t>
            </a:r>
          </a:p>
          <a:p>
            <a:endParaRPr lang="en-US" dirty="0"/>
          </a:p>
          <a:p>
            <a:r>
              <a:rPr lang="en-US" dirty="0"/>
              <a:t>General – multiple market in the economy</a:t>
            </a:r>
          </a:p>
        </p:txBody>
      </p:sp>
    </p:spTree>
    <p:extLst>
      <p:ext uri="{BB962C8B-B14F-4D97-AF65-F5344CB8AC3E}">
        <p14:creationId xmlns:p14="http://schemas.microsoft.com/office/powerpoint/2010/main" val="6610094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12BA9-9C10-4C78-B1DD-69BAC3189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4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5D4D9-2A5F-4BA5-833C-3D3E29AB9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Elasticity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Price </a:t>
            </a:r>
          </a:p>
          <a:p>
            <a:pPr marL="0" indent="0">
              <a:buNone/>
            </a:pPr>
            <a:r>
              <a:rPr lang="en-US" dirty="0"/>
              <a:t>Demand</a:t>
            </a:r>
          </a:p>
          <a:p>
            <a:pPr marL="0" indent="0">
              <a:buNone/>
            </a:pPr>
            <a:r>
              <a:rPr lang="en-US" dirty="0"/>
              <a:t>Income</a:t>
            </a:r>
          </a:p>
          <a:p>
            <a:pPr marL="0" indent="0">
              <a:buNone/>
            </a:pPr>
            <a:r>
              <a:rPr lang="en-US" dirty="0"/>
              <a:t>Pricing Sensitivity</a:t>
            </a:r>
          </a:p>
        </p:txBody>
      </p:sp>
    </p:spTree>
    <p:extLst>
      <p:ext uri="{BB962C8B-B14F-4D97-AF65-F5344CB8AC3E}">
        <p14:creationId xmlns:p14="http://schemas.microsoft.com/office/powerpoint/2010/main" val="7929607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B327D-6530-4CBA-BCEA-32FB30147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responsive are the consumers and the producers?</a:t>
            </a:r>
          </a:p>
        </p:txBody>
      </p:sp>
    </p:spTree>
    <p:extLst>
      <p:ext uri="{BB962C8B-B14F-4D97-AF65-F5344CB8AC3E}">
        <p14:creationId xmlns:p14="http://schemas.microsoft.com/office/powerpoint/2010/main" val="494517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8698B-D7E1-4A15-81C3-2762C7CF4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C8AFA-6EAB-4819-A1FC-DD4AF5D6B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Consumer Choice Theory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Utility</a:t>
            </a:r>
          </a:p>
          <a:p>
            <a:pPr marL="0" indent="0">
              <a:buNone/>
            </a:pPr>
            <a:r>
              <a:rPr lang="en-US" dirty="0"/>
              <a:t>Marginal</a:t>
            </a:r>
          </a:p>
          <a:p>
            <a:pPr marL="0" indent="0">
              <a:buNone/>
            </a:pPr>
            <a:r>
              <a:rPr lang="en-US" dirty="0"/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2062127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814E-1735-457E-B200-934283056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FCPC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E694F3-3940-4A8B-9E70-AA8246AF1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Fist City Providential College</a:t>
            </a:r>
          </a:p>
        </p:txBody>
      </p:sp>
    </p:spTree>
    <p:extLst>
      <p:ext uri="{BB962C8B-B14F-4D97-AF65-F5344CB8AC3E}">
        <p14:creationId xmlns:p14="http://schemas.microsoft.com/office/powerpoint/2010/main" val="5630140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82470-E389-4207-9462-C0D0A7192B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drives consumers choices?</a:t>
            </a:r>
          </a:p>
        </p:txBody>
      </p:sp>
    </p:spTree>
    <p:extLst>
      <p:ext uri="{BB962C8B-B14F-4D97-AF65-F5344CB8AC3E}">
        <p14:creationId xmlns:p14="http://schemas.microsoft.com/office/powerpoint/2010/main" val="19156131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BB0ED-15CE-44EF-B6A9-5A2D91E02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15967-C743-41D0-B124-6C9873564F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</a:t>
            </a:r>
          </a:p>
        </p:txBody>
      </p:sp>
    </p:spTree>
    <p:extLst>
      <p:ext uri="{BB962C8B-B14F-4D97-AF65-F5344CB8AC3E}">
        <p14:creationId xmlns:p14="http://schemas.microsoft.com/office/powerpoint/2010/main" val="26106959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3CFF6-D677-4FF7-B71B-3A5C21D0E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EA1B1-1E78-4A97-B40C-32EDBAEC4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Market Structure </a:t>
            </a:r>
          </a:p>
          <a:p>
            <a:pPr marL="0" indent="0">
              <a:buNone/>
            </a:pPr>
            <a:r>
              <a:rPr lang="en-US" dirty="0"/>
              <a:t> Perfect Competition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Where do we see market competition?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Is there a specific field of area where we can identify market competition?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your daily life, where is the market competition?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Is market competition good </a:t>
            </a:r>
            <a:r>
              <a:rPr lang="en-US"/>
              <a:t>or bad?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6727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81F8C-6A47-4A3D-BF3A-BBC5BDDD3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market competition works: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58FC2-8CAB-4634-9D94-F2BE28654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 your competitors</a:t>
            </a:r>
          </a:p>
          <a:p>
            <a:r>
              <a:rPr lang="en-US" dirty="0"/>
              <a:t>Analyze – products and services</a:t>
            </a:r>
          </a:p>
          <a:p>
            <a:r>
              <a:rPr lang="en-US" dirty="0"/>
              <a:t>Difference – unique features</a:t>
            </a:r>
          </a:p>
          <a:p>
            <a:r>
              <a:rPr lang="en-US" dirty="0"/>
              <a:t>Promote – marketing strategies </a:t>
            </a:r>
          </a:p>
        </p:txBody>
      </p:sp>
    </p:spTree>
    <p:extLst>
      <p:ext uri="{BB962C8B-B14F-4D97-AF65-F5344CB8AC3E}">
        <p14:creationId xmlns:p14="http://schemas.microsoft.com/office/powerpoint/2010/main" val="30125293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5D807-1089-47F8-B3CC-36A3BD90C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market competition is important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53B6B-21B3-4FFF-8772-F56272CBC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Drives innovation</a:t>
            </a:r>
          </a:p>
          <a:p>
            <a:r>
              <a:rPr lang="en-US" dirty="0"/>
              <a:t>Efficiency </a:t>
            </a:r>
          </a:p>
          <a:p>
            <a:r>
              <a:rPr lang="en-US" dirty="0"/>
              <a:t>Quality</a:t>
            </a:r>
          </a:p>
          <a:p>
            <a:r>
              <a:rPr lang="en-US" dirty="0"/>
              <a:t>Income</a:t>
            </a:r>
          </a:p>
        </p:txBody>
      </p:sp>
    </p:spTree>
    <p:extLst>
      <p:ext uri="{BB962C8B-B14F-4D97-AF65-F5344CB8AC3E}">
        <p14:creationId xmlns:p14="http://schemas.microsoft.com/office/powerpoint/2010/main" val="31451175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E4F69-8A74-48A0-988C-169F3D8CB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D7867-3D0B-4562-9140-247A2C24E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Monopoly</a:t>
            </a:r>
          </a:p>
        </p:txBody>
      </p:sp>
    </p:spTree>
    <p:extLst>
      <p:ext uri="{BB962C8B-B14F-4D97-AF65-F5344CB8AC3E}">
        <p14:creationId xmlns:p14="http://schemas.microsoft.com/office/powerpoint/2010/main" val="8197519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368C0-6499-4CD6-9744-F6EED3577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0120"/>
            <a:ext cx="10515600" cy="521684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exclusive possession or control of the supply of or trade in a commodity or service</a:t>
            </a:r>
          </a:p>
        </p:txBody>
      </p:sp>
    </p:spTree>
    <p:extLst>
      <p:ext uri="{BB962C8B-B14F-4D97-AF65-F5344CB8AC3E}">
        <p14:creationId xmlns:p14="http://schemas.microsoft.com/office/powerpoint/2010/main" val="20974126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A5408-95A2-4BAC-BF18-486DE9C01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469E0-D283-433D-9E93-09A004CA1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Exclusivity</a:t>
            </a:r>
          </a:p>
          <a:p>
            <a:r>
              <a:rPr lang="en-US" dirty="0"/>
              <a:t>Control</a:t>
            </a:r>
          </a:p>
          <a:p>
            <a:r>
              <a:rPr lang="en-US" dirty="0"/>
              <a:t>Domination</a:t>
            </a:r>
          </a:p>
          <a:p>
            <a:r>
              <a:rPr lang="en-US" dirty="0"/>
              <a:t>Corner</a:t>
            </a:r>
          </a:p>
          <a:p>
            <a:r>
              <a:rPr lang="en-US" dirty="0"/>
              <a:t>Trust</a:t>
            </a:r>
          </a:p>
          <a:p>
            <a:r>
              <a:rPr lang="en-US" dirty="0"/>
              <a:t>Cartel</a:t>
            </a:r>
          </a:p>
          <a:p>
            <a:r>
              <a:rPr lang="en-US" dirty="0"/>
              <a:t>Syndicate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3481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59018-48AF-47FF-B28E-6066BBD9F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and intellectual property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C3B37-A012-4B46-B82C-950A48E04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Patent  - legal rights (inventions)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Copyright – legal rights to reproduce, publish, sell or distribute</a:t>
            </a:r>
          </a:p>
        </p:txBody>
      </p:sp>
    </p:spTree>
    <p:extLst>
      <p:ext uri="{BB962C8B-B14F-4D97-AF65-F5344CB8AC3E}">
        <p14:creationId xmlns:p14="http://schemas.microsoft.com/office/powerpoint/2010/main" val="8775818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2B652-D07A-48BF-A20D-BAF75B635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monopoly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6B8CF-AA59-4869-8910-BCDA55BC0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 seller</a:t>
            </a:r>
          </a:p>
          <a:p>
            <a:r>
              <a:rPr lang="en-US" dirty="0"/>
              <a:t>Dominates the market</a:t>
            </a:r>
          </a:p>
          <a:p>
            <a:r>
              <a:rPr lang="en-US" dirty="0"/>
              <a:t>Offering a unique product</a:t>
            </a:r>
          </a:p>
          <a:p>
            <a:r>
              <a:rPr lang="en-US" dirty="0"/>
              <a:t>Prevent competition</a:t>
            </a:r>
          </a:p>
          <a:p>
            <a:r>
              <a:rPr lang="en-US" dirty="0"/>
              <a:t>Market power about the price</a:t>
            </a:r>
          </a:p>
        </p:txBody>
      </p:sp>
    </p:spTree>
    <p:extLst>
      <p:ext uri="{BB962C8B-B14F-4D97-AF65-F5344CB8AC3E}">
        <p14:creationId xmlns:p14="http://schemas.microsoft.com/office/powerpoint/2010/main" val="2767671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8DDC8-462D-4547-8653-7C8F6B56A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1B1C8-A5E8-4755-8193-C0CDA16C6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First City Providential College shall be a world-class university for lifelong learning.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5394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8AA04-48D8-4760-B09A-20038267B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747AA-D04A-4D7B-AB19-70F9248C0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Oligopoly  - few are in control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Who are those few in control of the business / commodities / services?</a:t>
            </a:r>
          </a:p>
        </p:txBody>
      </p:sp>
    </p:spTree>
    <p:extLst>
      <p:ext uri="{BB962C8B-B14F-4D97-AF65-F5344CB8AC3E}">
        <p14:creationId xmlns:p14="http://schemas.microsoft.com/office/powerpoint/2010/main" val="2735027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6E0D6-F7CA-46DE-89E9-7291E5030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oligopoly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3CFBA-8FBB-4FAD-A661-ED05BB21C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Few sellers</a:t>
            </a:r>
          </a:p>
          <a:p>
            <a:r>
              <a:rPr lang="en-US" dirty="0"/>
              <a:t>High barriers to entry</a:t>
            </a:r>
          </a:p>
          <a:p>
            <a:r>
              <a:rPr lang="en-US" dirty="0"/>
              <a:t>Interdependence</a:t>
            </a:r>
          </a:p>
          <a:p>
            <a:r>
              <a:rPr lang="en-US" dirty="0"/>
              <a:t>Price rigidity</a:t>
            </a:r>
          </a:p>
          <a:p>
            <a:r>
              <a:rPr lang="en-US" dirty="0"/>
              <a:t>Product similarity</a:t>
            </a:r>
          </a:p>
        </p:txBody>
      </p:sp>
    </p:spTree>
    <p:extLst>
      <p:ext uri="{BB962C8B-B14F-4D97-AF65-F5344CB8AC3E}">
        <p14:creationId xmlns:p14="http://schemas.microsoft.com/office/powerpoint/2010/main" val="12303627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52F32-EF1F-4935-8E66-8D748058E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oligopoly works?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12FDB-98A4-437F-AA0C-4DA71B785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Strategic thinking</a:t>
            </a:r>
          </a:p>
          <a:p>
            <a:r>
              <a:rPr lang="en-US" dirty="0"/>
              <a:t>Non-price competition</a:t>
            </a:r>
          </a:p>
          <a:p>
            <a:r>
              <a:rPr lang="en-US" dirty="0"/>
              <a:t>Potential for conclusion </a:t>
            </a:r>
          </a:p>
        </p:txBody>
      </p:sp>
    </p:spTree>
    <p:extLst>
      <p:ext uri="{BB962C8B-B14F-4D97-AF65-F5344CB8AC3E}">
        <p14:creationId xmlns:p14="http://schemas.microsoft.com/office/powerpoint/2010/main" val="30764304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797A0-9273-4EF5-A3F2-9E848E6F4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BC9FC-099B-4F74-8722-BA298D839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 industry</a:t>
            </a:r>
          </a:p>
          <a:p>
            <a:r>
              <a:rPr lang="en-US" dirty="0"/>
              <a:t>Gas</a:t>
            </a:r>
          </a:p>
          <a:p>
            <a:r>
              <a:rPr lang="en-US" dirty="0"/>
              <a:t>Medicine – pharma</a:t>
            </a:r>
          </a:p>
          <a:p>
            <a:r>
              <a:rPr lang="en-US"/>
              <a:t>etd</a:t>
            </a:r>
          </a:p>
        </p:txBody>
      </p:sp>
    </p:spTree>
    <p:extLst>
      <p:ext uri="{BB962C8B-B14F-4D97-AF65-F5344CB8AC3E}">
        <p14:creationId xmlns:p14="http://schemas.microsoft.com/office/powerpoint/2010/main" val="24465775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BDE47-EC8E-4625-867A-7A6B7CE59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4CEA3-A5FE-4672-9A19-E328C488D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Market Failures and Externalities</a:t>
            </a:r>
          </a:p>
        </p:txBody>
      </p:sp>
    </p:spTree>
    <p:extLst>
      <p:ext uri="{BB962C8B-B14F-4D97-AF65-F5344CB8AC3E}">
        <p14:creationId xmlns:p14="http://schemas.microsoft.com/office/powerpoint/2010/main" val="9072772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79AB9-8078-4344-867C-542521971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Market Failures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DC43F-13C0-4B86-84C0-3BFFB06D3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market failure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occurs when the free market, operating on its own, does not allocate resources efficiently or equitably. </a:t>
            </a:r>
          </a:p>
          <a:p>
            <a:pPr algn="just"/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other words, the market fails to produce the best possible outcomes for society.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327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05EB4-6353-453F-9177-F63782D08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Causes of Market Failure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304A8-222B-4293-AE15-4761CCF56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Externalities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Costs or benefits that affect third parties who are not involved in a transaction.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Goods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Goods that are non-excludable and non-rivalrous (e.g., national defense, streetlights).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Information Asymmetry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When one party in a transaction has more or better information than the other (e.g., used car markets).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Market Power / Monopoly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When a single firm or a few firms control the market, leading to higher prices and less output.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Factor Immobility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When resources (like labor or capital) cannot move freely to where they are most productive.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7130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F7827-F695-40FC-A6D2-3E728406C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 of Market Failures: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A2361-5898-4B18-B342-933A2A0AF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Pollution (external cost)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Overfishing (public resource depletion)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Lack of education or healthcare access (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underprovision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merit goods)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Monopoly pricing in utilities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75528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321E4-0BAC-4F5E-AFE1-7AC4F440D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Externalities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454BD-04A4-4D22-AD64-E0C5A2B37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externality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is a side effect or consequence of an economic activity that affects other parties without being reflected in market prices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56846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61270-D6B3-4A97-B039-7F315DBA6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Types of Externalities: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B6688-3C0B-47EC-9C17-475151FA0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Negative Externalities (External Costs)</a:t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occur when an activity imposes costs on others.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Pollution from factories affecting nearby residents’ health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Noise from airports disturbing nearby communities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Traffic congestion caused by private cars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804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00BF8-0ECE-4D04-B31E-A2429E180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12704-6E9D-4448-8B74-023A774D5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City Providential College shall:</a:t>
            </a:r>
          </a:p>
          <a:p>
            <a:pPr lvl="0" algn="just"/>
            <a:r>
              <a:rPr lang="en-US" dirty="0"/>
              <a:t>Offer relevant and multidisciplinary academic programs to produce lifelong learners who are globally competitive and socially responsible professionals.</a:t>
            </a:r>
          </a:p>
          <a:p>
            <a:pPr lvl="0" algn="just"/>
            <a:r>
              <a:rPr lang="en-US" dirty="0"/>
              <a:t>Produce viable researches for local and international publication and utilization.</a:t>
            </a:r>
          </a:p>
          <a:p>
            <a:r>
              <a:rPr lang="en-US" dirty="0"/>
              <a:t>Implement collaborative and sustainable community extension services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77183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262E-57D8-4CA4-974D-713FA3B70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Positive Externalities (External Benefits)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1376D-EAB2-4310-A4D6-EA7ECF5765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occur when an activity provides benefits to others who do not pay for them.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Education improving society’s productivity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Vaccinations reducing disease spread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Well-maintained gardens increasing neighborhood property values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22617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58FA-6FDA-4402-85EE-BB295E4EC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Government Intervention to Correct Market Failures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7B625-669A-411B-A38F-CAC59188B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Governments can step in to correct market failures through: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Taxes and Subsidies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Negative Externalities: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Impose taxes to discourage harmful activities (e.g., carbon tax).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Positive Externalities: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Provide subsidies to encourage beneficial activities (e.g., education grants).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Regulation and Legislation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Setting pollution limits, safety standards, or quality controls.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Provision of Public Goods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 government provision (e.g., roads, defense, public education).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Market-Based Solutions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Tradable Permits: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e.g., carbon credits for pollution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57330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A6335-14FD-4C13-90A0-C4A44B3B3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DAE46-FB03-4492-876C-006975676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281108022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92AFB-1653-43B5-83DB-196D3F7A0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F8887-5166-4AEB-9BC5-001B865BC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Midterm Exam</a:t>
            </a:r>
          </a:p>
        </p:txBody>
      </p:sp>
    </p:spTree>
    <p:extLst>
      <p:ext uri="{BB962C8B-B14F-4D97-AF65-F5344CB8AC3E}">
        <p14:creationId xmlns:p14="http://schemas.microsoft.com/office/powerpoint/2010/main" val="191794889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0C222-DE00-43D5-87BF-79F9C64EB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D945E-591F-4B83-ACC3-06EF165B4D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Income Distribution and Poverty</a:t>
            </a:r>
          </a:p>
        </p:txBody>
      </p:sp>
    </p:spTree>
    <p:extLst>
      <p:ext uri="{BB962C8B-B14F-4D97-AF65-F5344CB8AC3E}">
        <p14:creationId xmlns:p14="http://schemas.microsoft.com/office/powerpoint/2010/main" val="426983553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B0ABB-CA04-4B2A-B513-6A775B4D57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53440"/>
            <a:ext cx="10515600" cy="5323523"/>
          </a:xfrm>
        </p:spPr>
        <p:txBody>
          <a:bodyPr/>
          <a:lstStyle/>
          <a:p>
            <a:r>
              <a:rPr lang="en-US" b="1" dirty="0">
                <a:solidFill>
                  <a:srgbClr val="0D0D0D"/>
                </a:solidFill>
                <a:latin typeface="ui-sans-serif"/>
              </a:rPr>
              <a:t>Income distribution</a:t>
            </a:r>
            <a:r>
              <a:rPr lang="en-US" dirty="0">
                <a:solidFill>
                  <a:srgbClr val="0D0D0D"/>
                </a:solidFill>
                <a:latin typeface="ui-sans-serif"/>
              </a:rPr>
              <a:t> looks at how wealth is shared.</a:t>
            </a:r>
          </a:p>
          <a:p>
            <a:endParaRPr lang="en-US" dirty="0">
              <a:solidFill>
                <a:srgbClr val="0D0D0D"/>
              </a:solidFill>
              <a:latin typeface="ui-sans-serif"/>
            </a:endParaRPr>
          </a:p>
          <a:p>
            <a:pPr marL="0" indent="0">
              <a:buNone/>
            </a:pPr>
            <a:endParaRPr lang="en-US" dirty="0">
              <a:solidFill>
                <a:srgbClr val="0D0D0D"/>
              </a:solidFill>
              <a:latin typeface="ui-sans-serif"/>
            </a:endParaRPr>
          </a:p>
          <a:p>
            <a:r>
              <a:rPr lang="en-US" b="1" dirty="0">
                <a:solidFill>
                  <a:srgbClr val="0D0D0D"/>
                </a:solidFill>
                <a:latin typeface="ui-sans-serif"/>
              </a:rPr>
              <a:t>Poverty</a:t>
            </a:r>
            <a:r>
              <a:rPr lang="en-US" dirty="0">
                <a:solidFill>
                  <a:srgbClr val="0D0D0D"/>
                </a:solidFill>
                <a:latin typeface="ui-sans-serif"/>
              </a:rPr>
              <a:t> focuses on the lack of sufficient income or resources to live decently.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63251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30BEB-E8E0-46D6-B074-E3585F53E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20" y="736758"/>
            <a:ext cx="10515600" cy="5384483"/>
          </a:xfrm>
        </p:spPr>
        <p:txBody>
          <a:bodyPr/>
          <a:lstStyle/>
          <a:p>
            <a:pPr algn="just"/>
            <a:r>
              <a:rPr lang="en-US" b="1" dirty="0">
                <a:solidFill>
                  <a:srgbClr val="0D0D0D"/>
                </a:solidFill>
                <a:latin typeface="ui-sans-serif"/>
              </a:rPr>
              <a:t>Income Distribution</a:t>
            </a:r>
            <a:r>
              <a:rPr lang="en-US" dirty="0">
                <a:solidFill>
                  <a:srgbClr val="0D0D0D"/>
                </a:solidFill>
                <a:latin typeface="ui-sans-serif"/>
              </a:rPr>
              <a:t> refers to how a nation’s total income is divided </a:t>
            </a:r>
          </a:p>
          <a:p>
            <a:pPr marL="0" indent="0" algn="just">
              <a:buNone/>
            </a:pPr>
            <a:r>
              <a:rPr lang="en-US" dirty="0">
                <a:solidFill>
                  <a:srgbClr val="0D0D0D"/>
                </a:solidFill>
                <a:latin typeface="ui-sans-serif"/>
              </a:rPr>
              <a:t>among its population or different groups within society. It shows </a:t>
            </a:r>
            <a:r>
              <a:rPr lang="en-US" b="1" dirty="0">
                <a:solidFill>
                  <a:srgbClr val="0D0D0D"/>
                </a:solidFill>
                <a:latin typeface="ui-sans-serif"/>
              </a:rPr>
              <a:t>who </a:t>
            </a:r>
          </a:p>
          <a:p>
            <a:pPr marL="0" indent="0" algn="just">
              <a:buNone/>
            </a:pPr>
            <a:r>
              <a:rPr lang="en-US" b="1" dirty="0">
                <a:solidFill>
                  <a:srgbClr val="0D0D0D"/>
                </a:solidFill>
                <a:latin typeface="ui-sans-serif"/>
              </a:rPr>
              <a:t>gets what share</a:t>
            </a:r>
            <a:r>
              <a:rPr lang="en-US" dirty="0">
                <a:solidFill>
                  <a:srgbClr val="0D0D0D"/>
                </a:solidFill>
                <a:latin typeface="ui-sans-serif"/>
              </a:rPr>
              <a:t> of the total economic output. If income is spread </a:t>
            </a:r>
          </a:p>
          <a:p>
            <a:pPr marL="0" indent="0" algn="just">
              <a:buNone/>
            </a:pPr>
            <a:r>
              <a:rPr lang="en-US" dirty="0">
                <a:solidFill>
                  <a:srgbClr val="0D0D0D"/>
                </a:solidFill>
                <a:latin typeface="ui-sans-serif"/>
              </a:rPr>
              <a:t>evenly, the distribution is said to be </a:t>
            </a:r>
            <a:r>
              <a:rPr lang="en-US" b="1" dirty="0">
                <a:solidFill>
                  <a:srgbClr val="0D0D0D"/>
                </a:solidFill>
                <a:latin typeface="ui-sans-serif"/>
              </a:rPr>
              <a:t>equal</a:t>
            </a:r>
            <a:r>
              <a:rPr lang="en-US" dirty="0">
                <a:solidFill>
                  <a:srgbClr val="0D0D0D"/>
                </a:solidFill>
                <a:latin typeface="ui-sans-serif"/>
              </a:rPr>
              <a:t>; if most income goes to a </a:t>
            </a:r>
          </a:p>
          <a:p>
            <a:pPr marL="0" indent="0" algn="just">
              <a:buNone/>
            </a:pPr>
            <a:r>
              <a:rPr lang="en-US" dirty="0">
                <a:solidFill>
                  <a:srgbClr val="0D0D0D"/>
                </a:solidFill>
                <a:latin typeface="ui-sans-serif"/>
              </a:rPr>
              <a:t>small group of people, it is </a:t>
            </a:r>
            <a:r>
              <a:rPr lang="en-US" b="1" dirty="0">
                <a:solidFill>
                  <a:srgbClr val="0D0D0D"/>
                </a:solidFill>
                <a:latin typeface="ui-sans-serif"/>
              </a:rPr>
              <a:t>unequal</a:t>
            </a:r>
            <a:r>
              <a:rPr lang="en-US" dirty="0">
                <a:solidFill>
                  <a:srgbClr val="0D0D0D"/>
                </a:solidFill>
                <a:latin typeface="ui-sans-serif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56629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F5DFC-07EC-4D68-AB44-D283B16EF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53440"/>
            <a:ext cx="10515600" cy="5323523"/>
          </a:xfrm>
        </p:spPr>
        <p:txBody>
          <a:bodyPr/>
          <a:lstStyle/>
          <a:p>
            <a:pPr algn="just"/>
            <a:r>
              <a:rPr lang="en-US" b="1" dirty="0">
                <a:solidFill>
                  <a:srgbClr val="0D0D0D"/>
                </a:solidFill>
                <a:latin typeface="ui-sans-serif"/>
              </a:rPr>
              <a:t>Poverty</a:t>
            </a:r>
            <a:r>
              <a:rPr lang="en-US" dirty="0">
                <a:solidFill>
                  <a:srgbClr val="0D0D0D"/>
                </a:solidFill>
                <a:latin typeface="ui-sans-serif"/>
              </a:rPr>
              <a:t>, on the other hand, is the </a:t>
            </a:r>
            <a:r>
              <a:rPr lang="en-US" b="1" dirty="0">
                <a:solidFill>
                  <a:srgbClr val="0D0D0D"/>
                </a:solidFill>
                <a:latin typeface="ui-sans-serif"/>
              </a:rPr>
              <a:t>state of having insufficient income </a:t>
            </a:r>
          </a:p>
          <a:p>
            <a:pPr marL="0" indent="0" algn="just">
              <a:buNone/>
            </a:pPr>
            <a:r>
              <a:rPr lang="en-US" b="1" dirty="0">
                <a:solidFill>
                  <a:srgbClr val="0D0D0D"/>
                </a:solidFill>
                <a:latin typeface="ui-sans-serif"/>
              </a:rPr>
              <a:t>or resources</a:t>
            </a:r>
            <a:r>
              <a:rPr lang="en-US" dirty="0">
                <a:solidFill>
                  <a:srgbClr val="0D0D0D"/>
                </a:solidFill>
                <a:latin typeface="ui-sans-serif"/>
              </a:rPr>
              <a:t> to meet basic needs such as food, shelter, clothing, </a:t>
            </a:r>
          </a:p>
          <a:p>
            <a:pPr marL="0" indent="0" algn="just">
              <a:buNone/>
            </a:pPr>
            <a:r>
              <a:rPr lang="en-US" dirty="0">
                <a:solidFill>
                  <a:srgbClr val="0D0D0D"/>
                </a:solidFill>
                <a:latin typeface="ui-sans-serif"/>
              </a:rPr>
              <a:t>healthcare, and education. People living in poverty often face limited </a:t>
            </a:r>
          </a:p>
          <a:p>
            <a:pPr marL="0" indent="0" algn="just">
              <a:buNone/>
            </a:pPr>
            <a:r>
              <a:rPr lang="en-US" dirty="0">
                <a:solidFill>
                  <a:srgbClr val="0D0D0D"/>
                </a:solidFill>
                <a:latin typeface="ui-sans-serif"/>
              </a:rPr>
              <a:t>access to opportunities and social services. Poverty can be measured </a:t>
            </a:r>
          </a:p>
          <a:p>
            <a:pPr marL="0" indent="0" algn="just">
              <a:buNone/>
            </a:pPr>
            <a:r>
              <a:rPr lang="en-US" dirty="0">
                <a:solidFill>
                  <a:srgbClr val="0D0D0D"/>
                </a:solidFill>
                <a:latin typeface="ui-sans-serif"/>
              </a:rPr>
              <a:t>in </a:t>
            </a:r>
            <a:r>
              <a:rPr lang="en-US" b="1" dirty="0">
                <a:solidFill>
                  <a:srgbClr val="0D0D0D"/>
                </a:solidFill>
                <a:latin typeface="ui-sans-serif"/>
              </a:rPr>
              <a:t>absolute terms</a:t>
            </a:r>
            <a:r>
              <a:rPr lang="en-US" dirty="0">
                <a:solidFill>
                  <a:srgbClr val="0D0D0D"/>
                </a:solidFill>
                <a:latin typeface="ui-sans-serif"/>
              </a:rPr>
              <a:t> (based on a set poverty line) or </a:t>
            </a:r>
            <a:r>
              <a:rPr lang="en-US" b="1" dirty="0">
                <a:solidFill>
                  <a:srgbClr val="0D0D0D"/>
                </a:solidFill>
                <a:latin typeface="ui-sans-serif"/>
              </a:rPr>
              <a:t>relative</a:t>
            </a:r>
          </a:p>
          <a:p>
            <a:pPr marL="0" indent="0" algn="just">
              <a:buNone/>
            </a:pPr>
            <a:r>
              <a:rPr lang="en-US" b="1" dirty="0">
                <a:solidFill>
                  <a:srgbClr val="0D0D0D"/>
                </a:solidFill>
                <a:latin typeface="ui-sans-serif"/>
              </a:rPr>
              <a:t> terms</a:t>
            </a:r>
            <a:r>
              <a:rPr lang="en-US" dirty="0">
                <a:solidFill>
                  <a:srgbClr val="0D0D0D"/>
                </a:solidFill>
                <a:latin typeface="ui-sans-serif"/>
              </a:rPr>
              <a:t> (compared to the average income in society).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79966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4E8C7-2DD4-4A42-8754-053B068F1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59E2F-3088-46AF-8807-38B56411B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Micro Finance</a:t>
            </a:r>
          </a:p>
        </p:txBody>
      </p:sp>
    </p:spTree>
    <p:extLst>
      <p:ext uri="{BB962C8B-B14F-4D97-AF65-F5344CB8AC3E}">
        <p14:creationId xmlns:p14="http://schemas.microsoft.com/office/powerpoint/2010/main" val="350935412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3E353-92ED-4731-884C-B7DF72D44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/>
              <a:t>Microfinancing</a:t>
            </a:r>
            <a:r>
              <a:rPr lang="en-US" dirty="0"/>
              <a:t> is a financial service that provides </a:t>
            </a:r>
            <a:r>
              <a:rPr lang="en-US" b="1" dirty="0"/>
              <a:t>small loans, </a:t>
            </a:r>
          </a:p>
          <a:p>
            <a:pPr marL="0" indent="0" algn="just">
              <a:buNone/>
            </a:pPr>
            <a:r>
              <a:rPr lang="en-US" b="1" dirty="0"/>
              <a:t>savings, and other basic financial products</a:t>
            </a:r>
            <a:r>
              <a:rPr lang="en-US" dirty="0"/>
              <a:t> to individuals or small </a:t>
            </a:r>
          </a:p>
          <a:p>
            <a:pPr marL="0" indent="0" algn="just">
              <a:buNone/>
            </a:pPr>
            <a:r>
              <a:rPr lang="en-US" dirty="0"/>
              <a:t>businesses who </a:t>
            </a:r>
            <a:r>
              <a:rPr lang="en-US" b="1" dirty="0"/>
              <a:t>do not have access to traditional banking services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It is designed to help </a:t>
            </a:r>
            <a:r>
              <a:rPr lang="en-US" b="1" dirty="0"/>
              <a:t>low-income individuals</a:t>
            </a:r>
            <a:r>
              <a:rPr lang="en-US" dirty="0"/>
              <a:t>, especially in developing </a:t>
            </a:r>
          </a:p>
          <a:p>
            <a:pPr marL="0" indent="0" algn="just">
              <a:buNone/>
            </a:pPr>
            <a:r>
              <a:rPr lang="en-US" dirty="0"/>
              <a:t>areas, to </a:t>
            </a:r>
            <a:r>
              <a:rPr lang="en-US" b="1" dirty="0"/>
              <a:t>start or expand small businesses</a:t>
            </a:r>
            <a:r>
              <a:rPr lang="en-US" dirty="0"/>
              <a:t>, improve their living </a:t>
            </a:r>
          </a:p>
          <a:p>
            <a:pPr marL="0" indent="0" algn="just">
              <a:buNone/>
            </a:pPr>
            <a:r>
              <a:rPr lang="en-US" dirty="0"/>
              <a:t>standards, and achieve financial independence.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358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B0557-EDD0-4189-8ADE-4CF1B9D5A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BC1A8-BEAB-4550-A2C1-7E36139E4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Basic Microeconomics</a:t>
            </a:r>
          </a:p>
        </p:txBody>
      </p:sp>
    </p:spTree>
    <p:extLst>
      <p:ext uri="{BB962C8B-B14F-4D97-AF65-F5344CB8AC3E}">
        <p14:creationId xmlns:p14="http://schemas.microsoft.com/office/powerpoint/2010/main" val="19588389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07F39-A3A7-4691-9058-4F51F49A8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D0C93-A4BB-4D61-B942-98DE28E4D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Small loan amounts</a:t>
            </a:r>
            <a:r>
              <a:rPr lang="en-US" dirty="0"/>
              <a:t> (often called </a:t>
            </a:r>
            <a:r>
              <a:rPr lang="en-US" i="1" dirty="0"/>
              <a:t>microloans</a:t>
            </a:r>
            <a:r>
              <a:rPr lang="en-US" dirty="0"/>
              <a:t>).</a:t>
            </a:r>
          </a:p>
          <a:p>
            <a:pPr lvl="0"/>
            <a:r>
              <a:rPr lang="en-US" b="1" dirty="0"/>
              <a:t>No or minimal collateral</a:t>
            </a:r>
            <a:r>
              <a:rPr lang="en-US" dirty="0"/>
              <a:t> required.</a:t>
            </a:r>
          </a:p>
          <a:p>
            <a:pPr lvl="0"/>
            <a:r>
              <a:rPr lang="en-US" b="1" dirty="0"/>
              <a:t>Focus on entrepreneurs</a:t>
            </a:r>
            <a:r>
              <a:rPr lang="en-US" dirty="0"/>
              <a:t>, especially women and small community groups.</a:t>
            </a:r>
          </a:p>
          <a:p>
            <a:pPr lvl="0"/>
            <a:r>
              <a:rPr lang="en-US" b="1"/>
              <a:t>Support services</a:t>
            </a:r>
            <a:r>
              <a:rPr lang="en-US"/>
              <a:t> such as financial education or business training.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9390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8E6F6-4C9A-4360-BD97-24883D68D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15 / 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881A5-1FE7-431D-AE30-68D6C4B3E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 Presentation</a:t>
            </a:r>
          </a:p>
        </p:txBody>
      </p:sp>
    </p:spTree>
    <p:extLst>
      <p:ext uri="{BB962C8B-B14F-4D97-AF65-F5344CB8AC3E}">
        <p14:creationId xmlns:p14="http://schemas.microsoft.com/office/powerpoint/2010/main" val="70336728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4BADF-0366-4198-81EB-C8C1D8D24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9850"/>
            <a:ext cx="10515600" cy="1325563"/>
          </a:xfrm>
        </p:spPr>
        <p:txBody>
          <a:bodyPr/>
          <a:lstStyle/>
          <a:p>
            <a:r>
              <a:rPr lang="en-US" dirty="0"/>
              <a:t>Week 17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2464D-8790-4F7D-80A2-2C70E3E0E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8372"/>
            <a:ext cx="10515600" cy="4351338"/>
          </a:xfrm>
        </p:spPr>
        <p:txBody>
          <a:bodyPr/>
          <a:lstStyle/>
          <a:p>
            <a:r>
              <a:rPr lang="en-US" dirty="0"/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212581597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0212B-6129-4D39-9585-FDB0A1692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076E2-802B-4B5D-ACB0-5AE61B9B9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 Exam</a:t>
            </a:r>
          </a:p>
        </p:txBody>
      </p:sp>
    </p:spTree>
    <p:extLst>
      <p:ext uri="{BB962C8B-B14F-4D97-AF65-F5344CB8AC3E}">
        <p14:creationId xmlns:p14="http://schemas.microsoft.com/office/powerpoint/2010/main" val="942342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C8CF7-E7BF-4280-AE0F-7D2A31A8E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393DF-B4F5-4600-B1D2-21EB54777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 microeconomic principles relevant to consumer and firm behavior.</a:t>
            </a:r>
          </a:p>
          <a:p>
            <a:pPr lvl="0"/>
            <a:r>
              <a:rPr lang="en-US" dirty="0"/>
              <a:t>Analyze market structures and pricing strategies.</a:t>
            </a:r>
          </a:p>
          <a:p>
            <a:pPr lvl="0"/>
            <a:r>
              <a:rPr lang="en-US" dirty="0"/>
              <a:t>Apply economic reasoning to marketing and business decision-making.</a:t>
            </a:r>
          </a:p>
          <a:p>
            <a:pPr lvl="0"/>
            <a:r>
              <a:rPr lang="en-US" dirty="0"/>
              <a:t>Use microeconomic tools to evaluate marketing performance and strategy.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461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21369-DBBD-4926-838F-6D9F79AA3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43F07-4741-4D75-A283-45D777570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Prelim 				30 points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Midterm 				30 points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Finals 				30 points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Final Exam / Field Fam 		10 points</a:t>
            </a:r>
          </a:p>
        </p:txBody>
      </p:sp>
    </p:spTree>
    <p:extLst>
      <p:ext uri="{BB962C8B-B14F-4D97-AF65-F5344CB8AC3E}">
        <p14:creationId xmlns:p14="http://schemas.microsoft.com/office/powerpoint/2010/main" val="519130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74FE4-495D-4EA8-BFB2-70D122633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Description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0D563-5F7C-4579-9034-2D0933DF4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This course introduces fundamental microeconomic concepts such as supply and demand, elasticity, consumer behavior , production and cost theories, market structures, and resource allocation.  It provides a foundation for analyzing individual and firm decision-making in various market environments with an emphasis on applications in financial management and policy implications.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60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1BD01-6FC9-4705-BD8E-223225702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2CA92-7BEE-4F67-BCAB-55905EFB2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/>
              <a:t>Key Concepts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Marketing Relevance</a:t>
            </a:r>
          </a:p>
          <a:p>
            <a:endParaRPr lang="en-US" dirty="0"/>
          </a:p>
          <a:p>
            <a:r>
              <a:rPr lang="en-US" dirty="0"/>
              <a:t>Supply and Demand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How do buyer and sellers interact?</a:t>
            </a:r>
          </a:p>
        </p:txBody>
      </p:sp>
    </p:spTree>
    <p:extLst>
      <p:ext uri="{BB962C8B-B14F-4D97-AF65-F5344CB8AC3E}">
        <p14:creationId xmlns:p14="http://schemas.microsoft.com/office/powerpoint/2010/main" val="3804755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1289</Words>
  <Application>Microsoft Office PowerPoint</Application>
  <PresentationFormat>Widescreen</PresentationFormat>
  <Paragraphs>228</Paragraphs>
  <Slides>53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1" baseType="lpstr">
      <vt:lpstr>Arial</vt:lpstr>
      <vt:lpstr>Calibri</vt:lpstr>
      <vt:lpstr>Calibri Light</vt:lpstr>
      <vt:lpstr>Courier New</vt:lpstr>
      <vt:lpstr>Symbol</vt:lpstr>
      <vt:lpstr>Times New Roman</vt:lpstr>
      <vt:lpstr>ui-sans-serif</vt:lpstr>
      <vt:lpstr>Office Theme</vt:lpstr>
      <vt:lpstr>Microeconomics</vt:lpstr>
      <vt:lpstr>FCPC</vt:lpstr>
      <vt:lpstr>Vision</vt:lpstr>
      <vt:lpstr>Mission</vt:lpstr>
      <vt:lpstr>Course</vt:lpstr>
      <vt:lpstr>Course Objectives</vt:lpstr>
      <vt:lpstr>Expectations</vt:lpstr>
      <vt:lpstr>Course Description</vt:lpstr>
      <vt:lpstr>Week 2</vt:lpstr>
      <vt:lpstr>PowerPoint Presentation</vt:lpstr>
      <vt:lpstr>Week 3</vt:lpstr>
      <vt:lpstr>Equilibrium point</vt:lpstr>
      <vt:lpstr>Types of equilibrium</vt:lpstr>
      <vt:lpstr>Important notes:</vt:lpstr>
      <vt:lpstr>What happens when there is surplus?</vt:lpstr>
      <vt:lpstr>Market Equilibrium</vt:lpstr>
      <vt:lpstr>Week 4 </vt:lpstr>
      <vt:lpstr>PowerPoint Presentation</vt:lpstr>
      <vt:lpstr>Week 5</vt:lpstr>
      <vt:lpstr>PowerPoint Presentation</vt:lpstr>
      <vt:lpstr>Week 6</vt:lpstr>
      <vt:lpstr>Week 7</vt:lpstr>
      <vt:lpstr>How market competition works:</vt:lpstr>
      <vt:lpstr>Why market competition is important</vt:lpstr>
      <vt:lpstr>Week 8</vt:lpstr>
      <vt:lpstr>PowerPoint Presentation</vt:lpstr>
      <vt:lpstr>PowerPoint Presentation</vt:lpstr>
      <vt:lpstr>Legal and intellectual property</vt:lpstr>
      <vt:lpstr>Characteristics of monopoly</vt:lpstr>
      <vt:lpstr>Week 9</vt:lpstr>
      <vt:lpstr>Characteristics of oligopoly</vt:lpstr>
      <vt:lpstr>How oligopoly works?</vt:lpstr>
      <vt:lpstr>examples</vt:lpstr>
      <vt:lpstr>Week 10</vt:lpstr>
      <vt:lpstr>Market Failures </vt:lpstr>
      <vt:lpstr>Causes of Market Failure</vt:lpstr>
      <vt:lpstr>Examples of Market Failures: </vt:lpstr>
      <vt:lpstr>Externalities </vt:lpstr>
      <vt:lpstr>Types of Externalities: </vt:lpstr>
      <vt:lpstr>Positive Externalities (External Benefits)</vt:lpstr>
      <vt:lpstr>Government Intervention to Correct Market Failures</vt:lpstr>
      <vt:lpstr>Week 11</vt:lpstr>
      <vt:lpstr>Week 12</vt:lpstr>
      <vt:lpstr>Week 13</vt:lpstr>
      <vt:lpstr>PowerPoint Presentation</vt:lpstr>
      <vt:lpstr>PowerPoint Presentation</vt:lpstr>
      <vt:lpstr>PowerPoint Presentation</vt:lpstr>
      <vt:lpstr>Week 14</vt:lpstr>
      <vt:lpstr>PowerPoint Presentation</vt:lpstr>
      <vt:lpstr>Key Features</vt:lpstr>
      <vt:lpstr>Week 15 / 16</vt:lpstr>
      <vt:lpstr>Week 17</vt:lpstr>
      <vt:lpstr>Week 18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Microeconomics</dc:title>
  <dc:creator>Dimaano, Elias (Student)</dc:creator>
  <cp:lastModifiedBy>Dimaano, Elias (Student)</cp:lastModifiedBy>
  <cp:revision>26</cp:revision>
  <dcterms:created xsi:type="dcterms:W3CDTF">2025-07-27T08:48:35Z</dcterms:created>
  <dcterms:modified xsi:type="dcterms:W3CDTF">2025-11-07T10:49:37Z</dcterms:modified>
</cp:coreProperties>
</file>