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1" autoAdjust="0"/>
    <p:restoredTop sz="94660"/>
  </p:normalViewPr>
  <p:slideViewPr>
    <p:cSldViewPr snapToGrid="0">
      <p:cViewPr varScale="1">
        <p:scale>
          <a:sx n="37" d="100"/>
          <a:sy n="37" d="100"/>
        </p:scale>
        <p:origin x="60" y="6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98B1D-D3C4-4837-B8E4-F0AEE8CEAB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AD7CBA-8E4D-4690-9573-D3FB022967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76908A-80F8-4241-AD98-4E0AE610666E}"/>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5" name="Footer Placeholder 4">
            <a:extLst>
              <a:ext uri="{FF2B5EF4-FFF2-40B4-BE49-F238E27FC236}">
                <a16:creationId xmlns:a16="http://schemas.microsoft.com/office/drawing/2014/main" id="{2C89FA7D-1730-43EA-84F9-63A5837847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3C766B-2FAF-422F-812F-533D6EC0BB87}"/>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358357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CF687-8ED0-4095-B5A0-7B70AD18F5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CA1D4B-66AB-400C-B53D-940F4D98184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64722-30AB-4F58-AA35-13C8291EDE01}"/>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5" name="Footer Placeholder 4">
            <a:extLst>
              <a:ext uri="{FF2B5EF4-FFF2-40B4-BE49-F238E27FC236}">
                <a16:creationId xmlns:a16="http://schemas.microsoft.com/office/drawing/2014/main" id="{0A55B6C9-0145-4391-BE3C-6731012876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3CDC31-76F6-4272-B9EA-43035828A834}"/>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3750003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9DF0E1-005E-4181-A83A-4DE3DF09EC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99AB89-AC67-4D69-86E0-39A0D801A34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BD4A70-8E49-4194-950F-68A5CAA64288}"/>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5" name="Footer Placeholder 4">
            <a:extLst>
              <a:ext uri="{FF2B5EF4-FFF2-40B4-BE49-F238E27FC236}">
                <a16:creationId xmlns:a16="http://schemas.microsoft.com/office/drawing/2014/main" id="{AF0BE393-2B51-4B22-B068-F534EB19E8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F208D2-5316-40A3-A4CC-AE49CCED4984}"/>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1834071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B1352-8362-43F0-A0FE-EFE85DF208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55007C-F875-486C-9758-2AF4A14217C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3545D-050B-4EFA-B816-B7DE40F471FE}"/>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5" name="Footer Placeholder 4">
            <a:extLst>
              <a:ext uri="{FF2B5EF4-FFF2-40B4-BE49-F238E27FC236}">
                <a16:creationId xmlns:a16="http://schemas.microsoft.com/office/drawing/2014/main" id="{EF7E43B2-60DB-4ECB-B3E0-C8821E44F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C9C335-52D0-4BC7-8B07-D151B392FFA8}"/>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3683825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C8BB2-6794-4DD6-994C-F8D8BCB16E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C96359-53FE-438B-A76F-E5DB948B5E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FF42724-DE9F-417B-BD76-18C039D1CA99}"/>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5" name="Footer Placeholder 4">
            <a:extLst>
              <a:ext uri="{FF2B5EF4-FFF2-40B4-BE49-F238E27FC236}">
                <a16:creationId xmlns:a16="http://schemas.microsoft.com/office/drawing/2014/main" id="{60CA217E-9126-4E66-AC06-2EE8A394A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28E41E-3174-4008-B3CF-9A5885D1A3C3}"/>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598513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2871C-B744-489F-96C6-4EDB89D899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D12447-FB7F-481E-A5B5-07E3594663B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820AAE-5782-402A-BF97-F48CF579FDF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3DDBC2-697D-4C50-97CD-2C85E96FE17C}"/>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6" name="Footer Placeholder 5">
            <a:extLst>
              <a:ext uri="{FF2B5EF4-FFF2-40B4-BE49-F238E27FC236}">
                <a16:creationId xmlns:a16="http://schemas.microsoft.com/office/drawing/2014/main" id="{24DA2E2B-E356-4BD7-BD1D-333628E6AF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EDE48B-1C9D-40F0-A97E-59AB143808CF}"/>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2006422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B9F7C-0DC6-487A-8AB8-8276655221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534C24-BDE7-4BC5-9013-C9798C0709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83DB77-6D46-4991-BE0A-98C3EB2C5B3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7C811A-7C5D-4061-8540-1D1C9DF7D6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550D9C9-708F-4334-9D64-DB5D1BF1D3F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9F78C-3F99-4C24-A618-57ACD133BDEB}"/>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8" name="Footer Placeholder 7">
            <a:extLst>
              <a:ext uri="{FF2B5EF4-FFF2-40B4-BE49-F238E27FC236}">
                <a16:creationId xmlns:a16="http://schemas.microsoft.com/office/drawing/2014/main" id="{951DC166-6395-4086-994E-B66FCAF9A9E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3A24CF-FCEE-4891-BC1F-344262C8A18A}"/>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311651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EFE05-8AF6-40CB-941F-5A16D52B3D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4DDF04B-AAB9-4F65-B0F1-2AEEAC750E13}"/>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4" name="Footer Placeholder 3">
            <a:extLst>
              <a:ext uri="{FF2B5EF4-FFF2-40B4-BE49-F238E27FC236}">
                <a16:creationId xmlns:a16="http://schemas.microsoft.com/office/drawing/2014/main" id="{9F062CE1-970B-4CF3-AA23-BC998A7A8D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FD4F65-2294-46C2-88E3-EB584F9D7800}"/>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3324304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9A5813-1645-47C8-91C3-421D95250A54}"/>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3" name="Footer Placeholder 2">
            <a:extLst>
              <a:ext uri="{FF2B5EF4-FFF2-40B4-BE49-F238E27FC236}">
                <a16:creationId xmlns:a16="http://schemas.microsoft.com/office/drawing/2014/main" id="{CD377D02-0968-42D4-8323-C477672AE8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799459-AB30-4EFC-98F2-494B1D2F4B3A}"/>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74041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48EA7-B964-4AB3-ADE6-3FB005E482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FAA465-BBDD-4774-B705-CBA3C6240E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82DDB0-45DA-48CC-8516-FA2929098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8A0E9EE-E82C-4090-A110-5EE538CD3ED3}"/>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6" name="Footer Placeholder 5">
            <a:extLst>
              <a:ext uri="{FF2B5EF4-FFF2-40B4-BE49-F238E27FC236}">
                <a16:creationId xmlns:a16="http://schemas.microsoft.com/office/drawing/2014/main" id="{3A8BAB42-FAAC-4F75-AA0C-5C195D3AF5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65769A-57EC-4082-BD2D-8BDFB6749E1E}"/>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439389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BBF28-99B4-4C89-B20F-9FF354C54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BDE70A-3984-4D7C-A455-D9360B0429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C996E7-B825-4931-B3D7-5EDC24E2D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75732F-C250-4BCA-9EAE-4EF7C195F9B2}"/>
              </a:ext>
            </a:extLst>
          </p:cNvPr>
          <p:cNvSpPr>
            <a:spLocks noGrp="1"/>
          </p:cNvSpPr>
          <p:nvPr>
            <p:ph type="dt" sz="half" idx="10"/>
          </p:nvPr>
        </p:nvSpPr>
        <p:spPr/>
        <p:txBody>
          <a:bodyPr/>
          <a:lstStyle/>
          <a:p>
            <a:fld id="{B6023C93-EB5D-4B42-BC40-1C5200488A5D}" type="datetimeFigureOut">
              <a:rPr lang="en-US" smtClean="0"/>
              <a:t>10/6/2025</a:t>
            </a:fld>
            <a:endParaRPr lang="en-US"/>
          </a:p>
        </p:txBody>
      </p:sp>
      <p:sp>
        <p:nvSpPr>
          <p:cNvPr id="6" name="Footer Placeholder 5">
            <a:extLst>
              <a:ext uri="{FF2B5EF4-FFF2-40B4-BE49-F238E27FC236}">
                <a16:creationId xmlns:a16="http://schemas.microsoft.com/office/drawing/2014/main" id="{1B833EFC-37E2-4C19-BAEA-D705E64D8D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E4A262-7866-46BA-84D0-6D5BBA9704B8}"/>
              </a:ext>
            </a:extLst>
          </p:cNvPr>
          <p:cNvSpPr>
            <a:spLocks noGrp="1"/>
          </p:cNvSpPr>
          <p:nvPr>
            <p:ph type="sldNum" sz="quarter" idx="12"/>
          </p:nvPr>
        </p:nvSpPr>
        <p:spPr/>
        <p:txBody>
          <a:bodyPr/>
          <a:lstStyle/>
          <a:p>
            <a:fld id="{E703F7E0-89DA-4A79-BBC0-1FDD288E50F3}" type="slidenum">
              <a:rPr lang="en-US" smtClean="0"/>
              <a:t>‹#›</a:t>
            </a:fld>
            <a:endParaRPr lang="en-US"/>
          </a:p>
        </p:txBody>
      </p:sp>
    </p:spTree>
    <p:extLst>
      <p:ext uri="{BB962C8B-B14F-4D97-AF65-F5344CB8AC3E}">
        <p14:creationId xmlns:p14="http://schemas.microsoft.com/office/powerpoint/2010/main" val="959658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80AA47-FE28-4FE8-AD26-C158F75DDD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1451A5-95D7-4F27-AC5B-B3158F2C1A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E8ECA6-EA9A-4A3B-A623-0D7F412394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23C93-EB5D-4B42-BC40-1C5200488A5D}" type="datetimeFigureOut">
              <a:rPr lang="en-US" smtClean="0"/>
              <a:t>10/6/2025</a:t>
            </a:fld>
            <a:endParaRPr lang="en-US"/>
          </a:p>
        </p:txBody>
      </p:sp>
      <p:sp>
        <p:nvSpPr>
          <p:cNvPr id="5" name="Footer Placeholder 4">
            <a:extLst>
              <a:ext uri="{FF2B5EF4-FFF2-40B4-BE49-F238E27FC236}">
                <a16:creationId xmlns:a16="http://schemas.microsoft.com/office/drawing/2014/main" id="{C8B909F8-4111-4D71-8E9A-E670D15FD2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0FA631-9BA0-43C7-962C-405ED54826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3F7E0-89DA-4A79-BBC0-1FDD288E50F3}" type="slidenum">
              <a:rPr lang="en-US" smtClean="0"/>
              <a:t>‹#›</a:t>
            </a:fld>
            <a:endParaRPr lang="en-US"/>
          </a:p>
        </p:txBody>
      </p:sp>
    </p:spTree>
    <p:extLst>
      <p:ext uri="{BB962C8B-B14F-4D97-AF65-F5344CB8AC3E}">
        <p14:creationId xmlns:p14="http://schemas.microsoft.com/office/powerpoint/2010/main" val="393580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0EEEA-783E-4D4D-A227-9EC3D0289C00}"/>
              </a:ext>
            </a:extLst>
          </p:cNvPr>
          <p:cNvSpPr>
            <a:spLocks noGrp="1"/>
          </p:cNvSpPr>
          <p:nvPr>
            <p:ph type="ctrTitle"/>
          </p:nvPr>
        </p:nvSpPr>
        <p:spPr>
          <a:xfrm>
            <a:off x="1524000" y="1122363"/>
            <a:ext cx="9144000" cy="1020762"/>
          </a:xfrm>
        </p:spPr>
        <p:txBody>
          <a:bodyPr>
            <a:normAutofit/>
          </a:bodyPr>
          <a:lstStyle/>
          <a:p>
            <a:r>
              <a:rPr lang="en-US" sz="3600" dirty="0"/>
              <a:t>Science Technology and Society</a:t>
            </a:r>
          </a:p>
        </p:txBody>
      </p:sp>
      <p:sp>
        <p:nvSpPr>
          <p:cNvPr id="3" name="Subtitle 2">
            <a:extLst>
              <a:ext uri="{FF2B5EF4-FFF2-40B4-BE49-F238E27FC236}">
                <a16:creationId xmlns:a16="http://schemas.microsoft.com/office/drawing/2014/main" id="{EE24BE67-5D36-46D3-A471-4D0D5925504C}"/>
              </a:ext>
            </a:extLst>
          </p:cNvPr>
          <p:cNvSpPr>
            <a:spLocks noGrp="1"/>
          </p:cNvSpPr>
          <p:nvPr>
            <p:ph type="subTitle" idx="1"/>
          </p:nvPr>
        </p:nvSpPr>
        <p:spPr>
          <a:xfrm>
            <a:off x="1524000" y="2828925"/>
            <a:ext cx="9144000" cy="2428875"/>
          </a:xfrm>
        </p:spPr>
        <p:txBody>
          <a:bodyPr/>
          <a:lstStyle/>
          <a:p>
            <a:r>
              <a:rPr lang="en-US" dirty="0"/>
              <a:t>Elias Dimaano, </a:t>
            </a:r>
            <a:r>
              <a:rPr lang="en-US" dirty="0" err="1"/>
              <a:t>MAEd</a:t>
            </a:r>
            <a:endParaRPr lang="en-US" dirty="0"/>
          </a:p>
          <a:p>
            <a:r>
              <a:rPr lang="en-US" dirty="0"/>
              <a:t>COBM, FCPC</a:t>
            </a:r>
          </a:p>
        </p:txBody>
      </p:sp>
    </p:spTree>
    <p:extLst>
      <p:ext uri="{BB962C8B-B14F-4D97-AF65-F5344CB8AC3E}">
        <p14:creationId xmlns:p14="http://schemas.microsoft.com/office/powerpoint/2010/main" val="3363608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26625-241F-4C12-9CEB-53466C4FA479}"/>
              </a:ext>
            </a:extLst>
          </p:cNvPr>
          <p:cNvSpPr>
            <a:spLocks noGrp="1"/>
          </p:cNvSpPr>
          <p:nvPr>
            <p:ph type="title"/>
          </p:nvPr>
        </p:nvSpPr>
        <p:spPr/>
        <p:txBody>
          <a:bodyPr/>
          <a:lstStyle/>
          <a:p>
            <a:r>
              <a:rPr lang="en-US" sz="4000" dirty="0"/>
              <a:t>Week 6  Prelim Exa</a:t>
            </a:r>
            <a:r>
              <a:rPr lang="en-US" dirty="0"/>
              <a:t>m</a:t>
            </a:r>
          </a:p>
        </p:txBody>
      </p:sp>
      <p:sp>
        <p:nvSpPr>
          <p:cNvPr id="3" name="Content Placeholder 2">
            <a:extLst>
              <a:ext uri="{FF2B5EF4-FFF2-40B4-BE49-F238E27FC236}">
                <a16:creationId xmlns:a16="http://schemas.microsoft.com/office/drawing/2014/main" id="{E0BD3C2F-D066-40D9-9F36-0F9CA609865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5726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4A53D-B9B1-4796-9259-89F2B4048257}"/>
              </a:ext>
            </a:extLst>
          </p:cNvPr>
          <p:cNvSpPr>
            <a:spLocks noGrp="1"/>
          </p:cNvSpPr>
          <p:nvPr>
            <p:ph type="title"/>
          </p:nvPr>
        </p:nvSpPr>
        <p:spPr/>
        <p:txBody>
          <a:bodyPr/>
          <a:lstStyle/>
          <a:p>
            <a:r>
              <a:rPr lang="en-US" dirty="0"/>
              <a:t>Week 7</a:t>
            </a:r>
          </a:p>
        </p:txBody>
      </p:sp>
      <p:sp>
        <p:nvSpPr>
          <p:cNvPr id="3" name="Content Placeholder 2">
            <a:extLst>
              <a:ext uri="{FF2B5EF4-FFF2-40B4-BE49-F238E27FC236}">
                <a16:creationId xmlns:a16="http://schemas.microsoft.com/office/drawing/2014/main" id="{4C2F7C62-9C56-4836-8908-BBFEC1C43989}"/>
              </a:ext>
            </a:extLst>
          </p:cNvPr>
          <p:cNvSpPr>
            <a:spLocks noGrp="1"/>
          </p:cNvSpPr>
          <p:nvPr>
            <p:ph idx="1"/>
          </p:nvPr>
        </p:nvSpPr>
        <p:spPr/>
        <p:txBody>
          <a:bodyPr/>
          <a:lstStyle/>
          <a:p>
            <a:r>
              <a:rPr lang="en-US" dirty="0"/>
              <a:t>Technology and Environment</a:t>
            </a:r>
          </a:p>
        </p:txBody>
      </p:sp>
    </p:spTree>
    <p:extLst>
      <p:ext uri="{BB962C8B-B14F-4D97-AF65-F5344CB8AC3E}">
        <p14:creationId xmlns:p14="http://schemas.microsoft.com/office/powerpoint/2010/main" val="2697083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65A15-E8E9-4450-962D-F51CDE93F7BA}"/>
              </a:ext>
            </a:extLst>
          </p:cNvPr>
          <p:cNvSpPr>
            <a:spLocks noGrp="1"/>
          </p:cNvSpPr>
          <p:nvPr>
            <p:ph type="title"/>
          </p:nvPr>
        </p:nvSpPr>
        <p:spPr/>
        <p:txBody>
          <a:bodyPr/>
          <a:lstStyle/>
          <a:p>
            <a:r>
              <a:rPr lang="en-US" dirty="0"/>
              <a:t>Week 8</a:t>
            </a:r>
          </a:p>
        </p:txBody>
      </p:sp>
      <p:sp>
        <p:nvSpPr>
          <p:cNvPr id="3" name="Content Placeholder 2">
            <a:extLst>
              <a:ext uri="{FF2B5EF4-FFF2-40B4-BE49-F238E27FC236}">
                <a16:creationId xmlns:a16="http://schemas.microsoft.com/office/drawing/2014/main" id="{F050989A-FDC5-45CE-A908-668CFFDEF457}"/>
              </a:ext>
            </a:extLst>
          </p:cNvPr>
          <p:cNvSpPr>
            <a:spLocks noGrp="1"/>
          </p:cNvSpPr>
          <p:nvPr>
            <p:ph idx="1"/>
          </p:nvPr>
        </p:nvSpPr>
        <p:spPr/>
        <p:txBody>
          <a:bodyPr/>
          <a:lstStyle/>
          <a:p>
            <a:r>
              <a:rPr lang="en-US" dirty="0"/>
              <a:t>Science Tech and Ethics</a:t>
            </a:r>
          </a:p>
        </p:txBody>
      </p:sp>
    </p:spTree>
    <p:extLst>
      <p:ext uri="{BB962C8B-B14F-4D97-AF65-F5344CB8AC3E}">
        <p14:creationId xmlns:p14="http://schemas.microsoft.com/office/powerpoint/2010/main" val="3415459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87234-A72B-4F6D-91AA-4E7692C0F63E}"/>
              </a:ext>
            </a:extLst>
          </p:cNvPr>
          <p:cNvSpPr>
            <a:spLocks noGrp="1"/>
          </p:cNvSpPr>
          <p:nvPr>
            <p:ph type="title"/>
          </p:nvPr>
        </p:nvSpPr>
        <p:spPr/>
        <p:txBody>
          <a:bodyPr/>
          <a:lstStyle/>
          <a:p>
            <a:r>
              <a:rPr lang="en-US" dirty="0"/>
              <a:t>Week 9</a:t>
            </a:r>
          </a:p>
        </p:txBody>
      </p:sp>
      <p:sp>
        <p:nvSpPr>
          <p:cNvPr id="3" name="Content Placeholder 2">
            <a:extLst>
              <a:ext uri="{FF2B5EF4-FFF2-40B4-BE49-F238E27FC236}">
                <a16:creationId xmlns:a16="http://schemas.microsoft.com/office/drawing/2014/main" id="{C8630BB5-A30C-42DB-88C4-4F1F8B966CC5}"/>
              </a:ext>
            </a:extLst>
          </p:cNvPr>
          <p:cNvSpPr>
            <a:spLocks noGrp="1"/>
          </p:cNvSpPr>
          <p:nvPr>
            <p:ph idx="1"/>
          </p:nvPr>
        </p:nvSpPr>
        <p:spPr/>
        <p:txBody>
          <a:bodyPr/>
          <a:lstStyle/>
          <a:p>
            <a:r>
              <a:rPr lang="en-US" dirty="0"/>
              <a:t>Gender Roles in STS</a:t>
            </a:r>
          </a:p>
        </p:txBody>
      </p:sp>
    </p:spTree>
    <p:extLst>
      <p:ext uri="{BB962C8B-B14F-4D97-AF65-F5344CB8AC3E}">
        <p14:creationId xmlns:p14="http://schemas.microsoft.com/office/powerpoint/2010/main" val="300221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F8204-57C4-4A8F-9245-0BC4405EDC99}"/>
              </a:ext>
            </a:extLst>
          </p:cNvPr>
          <p:cNvSpPr>
            <a:spLocks noGrp="1"/>
          </p:cNvSpPr>
          <p:nvPr>
            <p:ph type="title"/>
          </p:nvPr>
        </p:nvSpPr>
        <p:spPr/>
        <p:txBody>
          <a:bodyPr/>
          <a:lstStyle/>
          <a:p>
            <a:r>
              <a:rPr lang="en-US" dirty="0"/>
              <a:t>Week 10</a:t>
            </a:r>
          </a:p>
        </p:txBody>
      </p:sp>
      <p:sp>
        <p:nvSpPr>
          <p:cNvPr id="3" name="Content Placeholder 2">
            <a:extLst>
              <a:ext uri="{FF2B5EF4-FFF2-40B4-BE49-F238E27FC236}">
                <a16:creationId xmlns:a16="http://schemas.microsoft.com/office/drawing/2014/main" id="{D6625B07-6D25-4B28-8C88-6472CA8C9D1F}"/>
              </a:ext>
            </a:extLst>
          </p:cNvPr>
          <p:cNvSpPr>
            <a:spLocks noGrp="1"/>
          </p:cNvSpPr>
          <p:nvPr>
            <p:ph idx="1"/>
          </p:nvPr>
        </p:nvSpPr>
        <p:spPr/>
        <p:txBody>
          <a:bodyPr/>
          <a:lstStyle/>
          <a:p>
            <a:r>
              <a:rPr lang="en-US" dirty="0"/>
              <a:t>Risk Society and Precautionary Principles</a:t>
            </a:r>
          </a:p>
        </p:txBody>
      </p:sp>
    </p:spTree>
    <p:extLst>
      <p:ext uri="{BB962C8B-B14F-4D97-AF65-F5344CB8AC3E}">
        <p14:creationId xmlns:p14="http://schemas.microsoft.com/office/powerpoint/2010/main" val="3009728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32D9F-7B48-41BB-9980-CF97868F30E7}"/>
              </a:ext>
            </a:extLst>
          </p:cNvPr>
          <p:cNvSpPr>
            <a:spLocks noGrp="1"/>
          </p:cNvSpPr>
          <p:nvPr>
            <p:ph type="title"/>
          </p:nvPr>
        </p:nvSpPr>
        <p:spPr/>
        <p:txBody>
          <a:bodyPr/>
          <a:lstStyle/>
          <a:p>
            <a:r>
              <a:rPr lang="en-US" dirty="0"/>
              <a:t>Week 11</a:t>
            </a:r>
          </a:p>
        </p:txBody>
      </p:sp>
      <p:sp>
        <p:nvSpPr>
          <p:cNvPr id="3" name="Content Placeholder 2">
            <a:extLst>
              <a:ext uri="{FF2B5EF4-FFF2-40B4-BE49-F238E27FC236}">
                <a16:creationId xmlns:a16="http://schemas.microsoft.com/office/drawing/2014/main" id="{F65ACC14-C07E-4774-AE80-C8D9CB864A72}"/>
              </a:ext>
            </a:extLst>
          </p:cNvPr>
          <p:cNvSpPr>
            <a:spLocks noGrp="1"/>
          </p:cNvSpPr>
          <p:nvPr>
            <p:ph idx="1"/>
          </p:nvPr>
        </p:nvSpPr>
        <p:spPr/>
        <p:txBody>
          <a:bodyPr/>
          <a:lstStyle/>
          <a:p>
            <a:r>
              <a:rPr lang="en-US" dirty="0"/>
              <a:t>Artificial intelligence and Automation</a:t>
            </a:r>
          </a:p>
        </p:txBody>
      </p:sp>
    </p:spTree>
    <p:extLst>
      <p:ext uri="{BB962C8B-B14F-4D97-AF65-F5344CB8AC3E}">
        <p14:creationId xmlns:p14="http://schemas.microsoft.com/office/powerpoint/2010/main" val="4185146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135CF-81A0-47B2-BC51-CD0A2D1F3C31}"/>
              </a:ext>
            </a:extLst>
          </p:cNvPr>
          <p:cNvSpPr>
            <a:spLocks noGrp="1"/>
          </p:cNvSpPr>
          <p:nvPr>
            <p:ph type="title"/>
          </p:nvPr>
        </p:nvSpPr>
        <p:spPr/>
        <p:txBody>
          <a:bodyPr/>
          <a:lstStyle/>
          <a:p>
            <a:r>
              <a:rPr lang="en-US" dirty="0"/>
              <a:t>Week 12</a:t>
            </a:r>
          </a:p>
        </p:txBody>
      </p:sp>
      <p:sp>
        <p:nvSpPr>
          <p:cNvPr id="3" name="Content Placeholder 2">
            <a:extLst>
              <a:ext uri="{FF2B5EF4-FFF2-40B4-BE49-F238E27FC236}">
                <a16:creationId xmlns:a16="http://schemas.microsoft.com/office/drawing/2014/main" id="{B0627A39-EA68-4B11-8CC2-1C97250D9841}"/>
              </a:ext>
            </a:extLst>
          </p:cNvPr>
          <p:cNvSpPr>
            <a:spLocks noGrp="1"/>
          </p:cNvSpPr>
          <p:nvPr>
            <p:ph idx="1"/>
          </p:nvPr>
        </p:nvSpPr>
        <p:spPr/>
        <p:txBody>
          <a:bodyPr/>
          <a:lstStyle/>
          <a:p>
            <a:r>
              <a:rPr lang="en-US" dirty="0"/>
              <a:t>Midterm Exam</a:t>
            </a:r>
          </a:p>
        </p:txBody>
      </p:sp>
    </p:spTree>
    <p:extLst>
      <p:ext uri="{BB962C8B-B14F-4D97-AF65-F5344CB8AC3E}">
        <p14:creationId xmlns:p14="http://schemas.microsoft.com/office/powerpoint/2010/main" val="16833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7620B-B35F-49DC-AA1C-F3610E277CDD}"/>
              </a:ext>
            </a:extLst>
          </p:cNvPr>
          <p:cNvSpPr>
            <a:spLocks noGrp="1"/>
          </p:cNvSpPr>
          <p:nvPr>
            <p:ph type="title"/>
          </p:nvPr>
        </p:nvSpPr>
        <p:spPr/>
        <p:txBody>
          <a:bodyPr/>
          <a:lstStyle/>
          <a:p>
            <a:r>
              <a:rPr lang="en-US" dirty="0"/>
              <a:t>Week 13</a:t>
            </a:r>
          </a:p>
        </p:txBody>
      </p:sp>
      <p:sp>
        <p:nvSpPr>
          <p:cNvPr id="3" name="Content Placeholder 2">
            <a:extLst>
              <a:ext uri="{FF2B5EF4-FFF2-40B4-BE49-F238E27FC236}">
                <a16:creationId xmlns:a16="http://schemas.microsoft.com/office/drawing/2014/main" id="{FB9A6C5B-AFF1-452E-8BA6-9D51F87E432B}"/>
              </a:ext>
            </a:extLst>
          </p:cNvPr>
          <p:cNvSpPr>
            <a:spLocks noGrp="1"/>
          </p:cNvSpPr>
          <p:nvPr>
            <p:ph idx="1"/>
          </p:nvPr>
        </p:nvSpPr>
        <p:spPr/>
        <p:txBody>
          <a:bodyPr/>
          <a:lstStyle/>
          <a:p>
            <a:r>
              <a:rPr lang="en-US" dirty="0"/>
              <a:t>Indigenous knowledge</a:t>
            </a:r>
          </a:p>
        </p:txBody>
      </p:sp>
    </p:spTree>
    <p:extLst>
      <p:ext uri="{BB962C8B-B14F-4D97-AF65-F5344CB8AC3E}">
        <p14:creationId xmlns:p14="http://schemas.microsoft.com/office/powerpoint/2010/main" val="2430237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1CCC4-FFE6-4823-BD84-070B0ADC9E6D}"/>
              </a:ext>
            </a:extLst>
          </p:cNvPr>
          <p:cNvSpPr>
            <a:spLocks noGrp="1"/>
          </p:cNvSpPr>
          <p:nvPr>
            <p:ph type="title"/>
          </p:nvPr>
        </p:nvSpPr>
        <p:spPr/>
        <p:txBody>
          <a:bodyPr/>
          <a:lstStyle/>
          <a:p>
            <a:r>
              <a:rPr lang="en-US" dirty="0"/>
              <a:t>Week 14</a:t>
            </a:r>
          </a:p>
        </p:txBody>
      </p:sp>
      <p:sp>
        <p:nvSpPr>
          <p:cNvPr id="3" name="Content Placeholder 2">
            <a:extLst>
              <a:ext uri="{FF2B5EF4-FFF2-40B4-BE49-F238E27FC236}">
                <a16:creationId xmlns:a16="http://schemas.microsoft.com/office/drawing/2014/main" id="{E58AB81D-4AC0-4BDD-974C-2B1E38473CD7}"/>
              </a:ext>
            </a:extLst>
          </p:cNvPr>
          <p:cNvSpPr>
            <a:spLocks noGrp="1"/>
          </p:cNvSpPr>
          <p:nvPr>
            <p:ph idx="1"/>
          </p:nvPr>
        </p:nvSpPr>
        <p:spPr/>
        <p:txBody>
          <a:bodyPr/>
          <a:lstStyle/>
          <a:p>
            <a:r>
              <a:rPr lang="en-US" dirty="0"/>
              <a:t>Science and Human Condition</a:t>
            </a:r>
          </a:p>
        </p:txBody>
      </p:sp>
    </p:spTree>
    <p:extLst>
      <p:ext uri="{BB962C8B-B14F-4D97-AF65-F5344CB8AC3E}">
        <p14:creationId xmlns:p14="http://schemas.microsoft.com/office/powerpoint/2010/main" val="40334632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0AA56-76F0-4DB8-A03E-047B56A1435B}"/>
              </a:ext>
            </a:extLst>
          </p:cNvPr>
          <p:cNvSpPr>
            <a:spLocks noGrp="1"/>
          </p:cNvSpPr>
          <p:nvPr>
            <p:ph type="title"/>
          </p:nvPr>
        </p:nvSpPr>
        <p:spPr/>
        <p:txBody>
          <a:bodyPr/>
          <a:lstStyle/>
          <a:p>
            <a:r>
              <a:rPr lang="en-US" dirty="0"/>
              <a:t>Week 15</a:t>
            </a:r>
          </a:p>
        </p:txBody>
      </p:sp>
      <p:sp>
        <p:nvSpPr>
          <p:cNvPr id="3" name="Content Placeholder 2">
            <a:extLst>
              <a:ext uri="{FF2B5EF4-FFF2-40B4-BE49-F238E27FC236}">
                <a16:creationId xmlns:a16="http://schemas.microsoft.com/office/drawing/2014/main" id="{B37F565A-439C-4766-8E85-10C67E4B6902}"/>
              </a:ext>
            </a:extLst>
          </p:cNvPr>
          <p:cNvSpPr>
            <a:spLocks noGrp="1"/>
          </p:cNvSpPr>
          <p:nvPr>
            <p:ph idx="1"/>
          </p:nvPr>
        </p:nvSpPr>
        <p:spPr/>
        <p:txBody>
          <a:bodyPr/>
          <a:lstStyle/>
          <a:p>
            <a:endParaRPr lang="en-US" dirty="0"/>
          </a:p>
          <a:p>
            <a:r>
              <a:rPr lang="en-US" dirty="0"/>
              <a:t>Responsible citizenship in the age of technology</a:t>
            </a:r>
          </a:p>
        </p:txBody>
      </p:sp>
    </p:spTree>
    <p:extLst>
      <p:ext uri="{BB962C8B-B14F-4D97-AF65-F5344CB8AC3E}">
        <p14:creationId xmlns:p14="http://schemas.microsoft.com/office/powerpoint/2010/main" val="1439981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CAFFE-B539-4831-84AF-071FCE359616}"/>
              </a:ext>
            </a:extLst>
          </p:cNvPr>
          <p:cNvSpPr>
            <a:spLocks noGrp="1"/>
          </p:cNvSpPr>
          <p:nvPr>
            <p:ph type="ctrTitle"/>
          </p:nvPr>
        </p:nvSpPr>
        <p:spPr>
          <a:xfrm>
            <a:off x="1524000" y="1122363"/>
            <a:ext cx="9144000" cy="1189516"/>
          </a:xfrm>
        </p:spPr>
        <p:txBody>
          <a:bodyPr/>
          <a:lstStyle/>
          <a:p>
            <a:r>
              <a:rPr lang="en-US" dirty="0"/>
              <a:t>Week -1  Orientation</a:t>
            </a:r>
          </a:p>
        </p:txBody>
      </p:sp>
      <p:sp>
        <p:nvSpPr>
          <p:cNvPr id="3" name="Subtitle 2">
            <a:extLst>
              <a:ext uri="{FF2B5EF4-FFF2-40B4-BE49-F238E27FC236}">
                <a16:creationId xmlns:a16="http://schemas.microsoft.com/office/drawing/2014/main" id="{B509A136-4DF3-40EA-99CA-10F2E77A5CD7}"/>
              </a:ext>
            </a:extLst>
          </p:cNvPr>
          <p:cNvSpPr>
            <a:spLocks noGrp="1"/>
          </p:cNvSpPr>
          <p:nvPr>
            <p:ph type="subTitle" idx="1"/>
          </p:nvPr>
        </p:nvSpPr>
        <p:spPr>
          <a:xfrm>
            <a:off x="1524000" y="2743200"/>
            <a:ext cx="9144000" cy="2514600"/>
          </a:xfrm>
        </p:spPr>
        <p:txBody>
          <a:bodyPr/>
          <a:lstStyle/>
          <a:p>
            <a:endParaRPr lang="en-US" dirty="0"/>
          </a:p>
          <a:p>
            <a:r>
              <a:rPr lang="en-US" dirty="0"/>
              <a:t>COBM</a:t>
            </a:r>
          </a:p>
          <a:p>
            <a:r>
              <a:rPr lang="en-US" dirty="0"/>
              <a:t>College of Business Management</a:t>
            </a:r>
          </a:p>
          <a:p>
            <a:r>
              <a:rPr lang="en-US" dirty="0"/>
              <a:t>FCPC</a:t>
            </a:r>
          </a:p>
          <a:p>
            <a:r>
              <a:rPr lang="en-US" dirty="0"/>
              <a:t>Fist City Providential College</a:t>
            </a:r>
          </a:p>
        </p:txBody>
      </p:sp>
    </p:spTree>
    <p:extLst>
      <p:ext uri="{BB962C8B-B14F-4D97-AF65-F5344CB8AC3E}">
        <p14:creationId xmlns:p14="http://schemas.microsoft.com/office/powerpoint/2010/main" val="215382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DD7AF-AB81-4908-88E8-221C2EE9DF21}"/>
              </a:ext>
            </a:extLst>
          </p:cNvPr>
          <p:cNvSpPr>
            <a:spLocks noGrp="1"/>
          </p:cNvSpPr>
          <p:nvPr>
            <p:ph type="title"/>
          </p:nvPr>
        </p:nvSpPr>
        <p:spPr/>
        <p:txBody>
          <a:bodyPr/>
          <a:lstStyle/>
          <a:p>
            <a:r>
              <a:rPr lang="en-US" dirty="0"/>
              <a:t>Week 16 </a:t>
            </a:r>
          </a:p>
        </p:txBody>
      </p:sp>
      <p:sp>
        <p:nvSpPr>
          <p:cNvPr id="3" name="Content Placeholder 2">
            <a:extLst>
              <a:ext uri="{FF2B5EF4-FFF2-40B4-BE49-F238E27FC236}">
                <a16:creationId xmlns:a16="http://schemas.microsoft.com/office/drawing/2014/main" id="{D69E0C3D-4351-45AB-8889-B27127196AA6}"/>
              </a:ext>
            </a:extLst>
          </p:cNvPr>
          <p:cNvSpPr>
            <a:spLocks noGrp="1"/>
          </p:cNvSpPr>
          <p:nvPr>
            <p:ph idx="1"/>
          </p:nvPr>
        </p:nvSpPr>
        <p:spPr/>
        <p:txBody>
          <a:bodyPr/>
          <a:lstStyle/>
          <a:p>
            <a:r>
              <a:rPr lang="en-US" dirty="0"/>
              <a:t>Presentation</a:t>
            </a:r>
          </a:p>
        </p:txBody>
      </p:sp>
    </p:spTree>
    <p:extLst>
      <p:ext uri="{BB962C8B-B14F-4D97-AF65-F5344CB8AC3E}">
        <p14:creationId xmlns:p14="http://schemas.microsoft.com/office/powerpoint/2010/main" val="35963294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20500-85F5-4D83-A734-D1035429BFC8}"/>
              </a:ext>
            </a:extLst>
          </p:cNvPr>
          <p:cNvSpPr>
            <a:spLocks noGrp="1"/>
          </p:cNvSpPr>
          <p:nvPr>
            <p:ph type="title"/>
          </p:nvPr>
        </p:nvSpPr>
        <p:spPr/>
        <p:txBody>
          <a:bodyPr/>
          <a:lstStyle/>
          <a:p>
            <a:r>
              <a:rPr lang="en-US" dirty="0"/>
              <a:t>Week 17</a:t>
            </a:r>
          </a:p>
        </p:txBody>
      </p:sp>
      <p:sp>
        <p:nvSpPr>
          <p:cNvPr id="3" name="Content Placeholder 2">
            <a:extLst>
              <a:ext uri="{FF2B5EF4-FFF2-40B4-BE49-F238E27FC236}">
                <a16:creationId xmlns:a16="http://schemas.microsoft.com/office/drawing/2014/main" id="{B5515ACD-CD23-4CBB-95AD-D005879BF7CF}"/>
              </a:ext>
            </a:extLst>
          </p:cNvPr>
          <p:cNvSpPr>
            <a:spLocks noGrp="1"/>
          </p:cNvSpPr>
          <p:nvPr>
            <p:ph idx="1"/>
          </p:nvPr>
        </p:nvSpPr>
        <p:spPr/>
        <p:txBody>
          <a:bodyPr/>
          <a:lstStyle/>
          <a:p>
            <a:r>
              <a:rPr lang="en-US" dirty="0"/>
              <a:t>review</a:t>
            </a:r>
          </a:p>
        </p:txBody>
      </p:sp>
    </p:spTree>
    <p:extLst>
      <p:ext uri="{BB962C8B-B14F-4D97-AF65-F5344CB8AC3E}">
        <p14:creationId xmlns:p14="http://schemas.microsoft.com/office/powerpoint/2010/main" val="898501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252C8-60B5-499C-82FA-59F68F6153D3}"/>
              </a:ext>
            </a:extLst>
          </p:cNvPr>
          <p:cNvSpPr>
            <a:spLocks noGrp="1"/>
          </p:cNvSpPr>
          <p:nvPr>
            <p:ph type="title"/>
          </p:nvPr>
        </p:nvSpPr>
        <p:spPr/>
        <p:txBody>
          <a:bodyPr/>
          <a:lstStyle/>
          <a:p>
            <a:r>
              <a:rPr lang="en-US" dirty="0"/>
              <a:t>Week 18</a:t>
            </a:r>
          </a:p>
        </p:txBody>
      </p:sp>
      <p:sp>
        <p:nvSpPr>
          <p:cNvPr id="3" name="Content Placeholder 2">
            <a:extLst>
              <a:ext uri="{FF2B5EF4-FFF2-40B4-BE49-F238E27FC236}">
                <a16:creationId xmlns:a16="http://schemas.microsoft.com/office/drawing/2014/main" id="{09D37AE6-839A-48F8-8648-6B6E2B8A23BE}"/>
              </a:ext>
            </a:extLst>
          </p:cNvPr>
          <p:cNvSpPr>
            <a:spLocks noGrp="1"/>
          </p:cNvSpPr>
          <p:nvPr>
            <p:ph idx="1"/>
          </p:nvPr>
        </p:nvSpPr>
        <p:spPr/>
        <p:txBody>
          <a:bodyPr/>
          <a:lstStyle/>
          <a:p>
            <a:r>
              <a:rPr lang="en-US"/>
              <a:t>Final Exam</a:t>
            </a:r>
            <a:endParaRPr lang="en-US" dirty="0"/>
          </a:p>
        </p:txBody>
      </p:sp>
    </p:spTree>
    <p:extLst>
      <p:ext uri="{BB962C8B-B14F-4D97-AF65-F5344CB8AC3E}">
        <p14:creationId xmlns:p14="http://schemas.microsoft.com/office/powerpoint/2010/main" val="2375319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46E8D-6944-4F12-A42E-4F991D2F0F26}"/>
              </a:ext>
            </a:extLst>
          </p:cNvPr>
          <p:cNvSpPr>
            <a:spLocks noGrp="1"/>
          </p:cNvSpPr>
          <p:nvPr>
            <p:ph type="ctrTitle"/>
          </p:nvPr>
        </p:nvSpPr>
        <p:spPr>
          <a:xfrm>
            <a:off x="1524000" y="1122363"/>
            <a:ext cx="9144000" cy="1362045"/>
          </a:xfrm>
        </p:spPr>
        <p:txBody>
          <a:bodyPr>
            <a:normAutofit/>
          </a:bodyPr>
          <a:lstStyle/>
          <a:p>
            <a:r>
              <a:rPr lang="en-US" sz="4000" dirty="0"/>
              <a:t>Science Technology and Society</a:t>
            </a:r>
          </a:p>
        </p:txBody>
      </p:sp>
      <p:sp>
        <p:nvSpPr>
          <p:cNvPr id="3" name="Subtitle 2">
            <a:extLst>
              <a:ext uri="{FF2B5EF4-FFF2-40B4-BE49-F238E27FC236}">
                <a16:creationId xmlns:a16="http://schemas.microsoft.com/office/drawing/2014/main" id="{D796B554-5418-4B11-A57C-BCEB7F1D6746}"/>
              </a:ext>
            </a:extLst>
          </p:cNvPr>
          <p:cNvSpPr>
            <a:spLocks noGrp="1"/>
          </p:cNvSpPr>
          <p:nvPr>
            <p:ph type="subTitle" idx="1"/>
          </p:nvPr>
        </p:nvSpPr>
        <p:spPr>
          <a:xfrm>
            <a:off x="1524000" y="2812211"/>
            <a:ext cx="9144000" cy="2445589"/>
          </a:xfrm>
        </p:spPr>
        <p:txBody>
          <a:bodyPr/>
          <a:lstStyle/>
          <a:p>
            <a:endParaRPr lang="en-US" dirty="0"/>
          </a:p>
          <a:p>
            <a:pPr algn="l"/>
            <a:r>
              <a:rPr lang="en-US" dirty="0"/>
              <a:t>Prelim					30 points</a:t>
            </a:r>
          </a:p>
          <a:p>
            <a:pPr algn="l"/>
            <a:r>
              <a:rPr lang="en-US" dirty="0"/>
              <a:t>Midterm 				30 points</a:t>
            </a:r>
          </a:p>
          <a:p>
            <a:pPr algn="l"/>
            <a:r>
              <a:rPr lang="en-US" dirty="0"/>
              <a:t>Finals 					30 points</a:t>
            </a:r>
          </a:p>
          <a:p>
            <a:pPr algn="l"/>
            <a:r>
              <a:rPr lang="en-US" dirty="0"/>
              <a:t>Final Exam / Field Fam 		10 points</a:t>
            </a:r>
          </a:p>
        </p:txBody>
      </p:sp>
    </p:spTree>
    <p:extLst>
      <p:ext uri="{BB962C8B-B14F-4D97-AF65-F5344CB8AC3E}">
        <p14:creationId xmlns:p14="http://schemas.microsoft.com/office/powerpoint/2010/main" val="164022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45463-2DE7-4D28-A1F9-93ED893DF3B1}"/>
              </a:ext>
            </a:extLst>
          </p:cNvPr>
          <p:cNvSpPr>
            <a:spLocks noGrp="1"/>
          </p:cNvSpPr>
          <p:nvPr>
            <p:ph type="ctrTitle"/>
          </p:nvPr>
        </p:nvSpPr>
        <p:spPr>
          <a:xfrm>
            <a:off x="1524000" y="1122363"/>
            <a:ext cx="9144000" cy="2638754"/>
          </a:xfrm>
        </p:spPr>
        <p:txBody>
          <a:bodyPr>
            <a:normAutofit/>
          </a:bodyPr>
          <a:lstStyle/>
          <a:p>
            <a:r>
              <a:rPr lang="en-US" dirty="0"/>
              <a:t>Why is it important to study STS?</a:t>
            </a:r>
          </a:p>
        </p:txBody>
      </p:sp>
    </p:spTree>
    <p:extLst>
      <p:ext uri="{BB962C8B-B14F-4D97-AF65-F5344CB8AC3E}">
        <p14:creationId xmlns:p14="http://schemas.microsoft.com/office/powerpoint/2010/main" val="128437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36050DD-1926-47BA-B11F-B83F45395203}"/>
              </a:ext>
            </a:extLst>
          </p:cNvPr>
          <p:cNvSpPr>
            <a:spLocks noGrp="1"/>
          </p:cNvSpPr>
          <p:nvPr>
            <p:ph type="subTitle" idx="1"/>
          </p:nvPr>
        </p:nvSpPr>
        <p:spPr>
          <a:xfrm>
            <a:off x="1524000" y="1846053"/>
            <a:ext cx="9144000" cy="4416724"/>
          </a:xfrm>
        </p:spPr>
        <p:txBody>
          <a:bodyPr>
            <a:noAutofit/>
          </a:bodyPr>
          <a:lstStyle/>
          <a:p>
            <a:pPr algn="just"/>
            <a:r>
              <a:rPr lang="en-US" sz="3600" dirty="0"/>
              <a:t>This course discusses the interactions between science, technology, and society and their impact on human life. It covers historical and contemporary developments, ethical considerations, and the influence of science and technology on culture, politics, the environment, and nation-building. The course aims to develop critical thinking and responsible citizenship in students.</a:t>
            </a:r>
          </a:p>
        </p:txBody>
      </p:sp>
    </p:spTree>
    <p:extLst>
      <p:ext uri="{BB962C8B-B14F-4D97-AF65-F5344CB8AC3E}">
        <p14:creationId xmlns:p14="http://schemas.microsoft.com/office/powerpoint/2010/main" val="2037066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C7C8A-3643-471E-8A6D-AC5FCD7FD251}"/>
              </a:ext>
            </a:extLst>
          </p:cNvPr>
          <p:cNvSpPr>
            <a:spLocks noGrp="1"/>
          </p:cNvSpPr>
          <p:nvPr>
            <p:ph type="ctrTitle"/>
          </p:nvPr>
        </p:nvSpPr>
        <p:spPr>
          <a:xfrm>
            <a:off x="1524000" y="1122363"/>
            <a:ext cx="9144000" cy="1293033"/>
          </a:xfrm>
        </p:spPr>
        <p:txBody>
          <a:bodyPr>
            <a:normAutofit/>
          </a:bodyPr>
          <a:lstStyle/>
          <a:p>
            <a:r>
              <a:rPr lang="en-US" sz="3600" dirty="0"/>
              <a:t>Week 2</a:t>
            </a:r>
          </a:p>
        </p:txBody>
      </p:sp>
      <p:sp>
        <p:nvSpPr>
          <p:cNvPr id="3" name="Subtitle 2">
            <a:extLst>
              <a:ext uri="{FF2B5EF4-FFF2-40B4-BE49-F238E27FC236}">
                <a16:creationId xmlns:a16="http://schemas.microsoft.com/office/drawing/2014/main" id="{2CE94997-BBA0-40E5-85B5-E886445DBF0A}"/>
              </a:ext>
            </a:extLst>
          </p:cNvPr>
          <p:cNvSpPr>
            <a:spLocks noGrp="1"/>
          </p:cNvSpPr>
          <p:nvPr>
            <p:ph type="subTitle" idx="1"/>
          </p:nvPr>
        </p:nvSpPr>
        <p:spPr>
          <a:xfrm>
            <a:off x="1524000" y="2622430"/>
            <a:ext cx="9144000" cy="2635370"/>
          </a:xfrm>
        </p:spPr>
        <p:txBody>
          <a:bodyPr/>
          <a:lstStyle/>
          <a:p>
            <a:pPr lvl="0" algn="l"/>
            <a:r>
              <a:rPr lang="en-US" dirty="0"/>
              <a:t>Definitions and Scope- Scientific Method</a:t>
            </a:r>
          </a:p>
          <a:p>
            <a:pPr lvl="0" algn="l"/>
            <a:endParaRPr lang="en-US" dirty="0"/>
          </a:p>
          <a:p>
            <a:pPr lvl="0" algn="l"/>
            <a:r>
              <a:rPr lang="en-US" dirty="0"/>
              <a:t>Technology as a Human Activity</a:t>
            </a:r>
          </a:p>
          <a:p>
            <a:endParaRPr lang="en-US" dirty="0"/>
          </a:p>
        </p:txBody>
      </p:sp>
    </p:spTree>
    <p:extLst>
      <p:ext uri="{BB962C8B-B14F-4D97-AF65-F5344CB8AC3E}">
        <p14:creationId xmlns:p14="http://schemas.microsoft.com/office/powerpoint/2010/main" val="2672259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3E10B-96C0-4C36-A590-E8CAFF8D981A}"/>
              </a:ext>
            </a:extLst>
          </p:cNvPr>
          <p:cNvSpPr>
            <a:spLocks noGrp="1"/>
          </p:cNvSpPr>
          <p:nvPr>
            <p:ph type="title"/>
          </p:nvPr>
        </p:nvSpPr>
        <p:spPr/>
        <p:txBody>
          <a:bodyPr/>
          <a:lstStyle/>
          <a:p>
            <a:r>
              <a:rPr lang="en-US" dirty="0"/>
              <a:t>Week 3</a:t>
            </a:r>
          </a:p>
        </p:txBody>
      </p:sp>
      <p:sp>
        <p:nvSpPr>
          <p:cNvPr id="3" name="Content Placeholder 2">
            <a:extLst>
              <a:ext uri="{FF2B5EF4-FFF2-40B4-BE49-F238E27FC236}">
                <a16:creationId xmlns:a16="http://schemas.microsoft.com/office/drawing/2014/main" id="{4AD936C4-2FB9-4316-997A-F50A58767046}"/>
              </a:ext>
            </a:extLst>
          </p:cNvPr>
          <p:cNvSpPr>
            <a:spLocks noGrp="1"/>
          </p:cNvSpPr>
          <p:nvPr>
            <p:ph idx="1"/>
          </p:nvPr>
        </p:nvSpPr>
        <p:spPr/>
        <p:txBody>
          <a:bodyPr/>
          <a:lstStyle/>
          <a:p>
            <a:pPr lvl="0"/>
            <a:r>
              <a:rPr lang="en-US" dirty="0"/>
              <a:t>Evolution of STS across Ancient, Medieval, and Modern Periods</a:t>
            </a:r>
          </a:p>
          <a:p>
            <a:pPr lvl="0"/>
            <a:endParaRPr lang="en-US" dirty="0"/>
          </a:p>
          <a:p>
            <a:pPr lvl="0"/>
            <a:r>
              <a:rPr lang="en-US" dirty="0"/>
              <a:t>Milestones in STS</a:t>
            </a:r>
          </a:p>
          <a:p>
            <a:endParaRPr lang="en-US" dirty="0"/>
          </a:p>
        </p:txBody>
      </p:sp>
    </p:spTree>
    <p:extLst>
      <p:ext uri="{BB962C8B-B14F-4D97-AF65-F5344CB8AC3E}">
        <p14:creationId xmlns:p14="http://schemas.microsoft.com/office/powerpoint/2010/main" val="987600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EAD47-3A45-47AF-8E28-894A3476AF7A}"/>
              </a:ext>
            </a:extLst>
          </p:cNvPr>
          <p:cNvSpPr>
            <a:spLocks noGrp="1"/>
          </p:cNvSpPr>
          <p:nvPr>
            <p:ph type="title"/>
          </p:nvPr>
        </p:nvSpPr>
        <p:spPr/>
        <p:txBody>
          <a:bodyPr/>
          <a:lstStyle/>
          <a:p>
            <a:r>
              <a:rPr lang="en-US" dirty="0"/>
              <a:t>Week 4</a:t>
            </a:r>
          </a:p>
        </p:txBody>
      </p:sp>
      <p:sp>
        <p:nvSpPr>
          <p:cNvPr id="3" name="Content Placeholder 2">
            <a:extLst>
              <a:ext uri="{FF2B5EF4-FFF2-40B4-BE49-F238E27FC236}">
                <a16:creationId xmlns:a16="http://schemas.microsoft.com/office/drawing/2014/main" id="{9AF0679C-7B07-442A-8D89-D172885FCAB7}"/>
              </a:ext>
            </a:extLst>
          </p:cNvPr>
          <p:cNvSpPr>
            <a:spLocks noGrp="1"/>
          </p:cNvSpPr>
          <p:nvPr>
            <p:ph idx="1"/>
          </p:nvPr>
        </p:nvSpPr>
        <p:spPr/>
        <p:txBody>
          <a:bodyPr/>
          <a:lstStyle/>
          <a:p>
            <a:pPr lvl="0"/>
            <a:r>
              <a:rPr lang="en-US" dirty="0"/>
              <a:t>Prominent Filipino Scientists</a:t>
            </a:r>
          </a:p>
          <a:p>
            <a:pPr marL="0" lvl="0" indent="0">
              <a:buNone/>
            </a:pPr>
            <a:endParaRPr lang="en-US" dirty="0"/>
          </a:p>
          <a:p>
            <a:pPr lvl="0"/>
            <a:r>
              <a:rPr lang="en-US" dirty="0"/>
              <a:t>Local Innovations and Impact on Society</a:t>
            </a:r>
          </a:p>
          <a:p>
            <a:endParaRPr lang="en-US" dirty="0"/>
          </a:p>
        </p:txBody>
      </p:sp>
    </p:spTree>
    <p:extLst>
      <p:ext uri="{BB962C8B-B14F-4D97-AF65-F5344CB8AC3E}">
        <p14:creationId xmlns:p14="http://schemas.microsoft.com/office/powerpoint/2010/main" val="1890110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15E0C-105D-4C62-8AC9-4E156837E3EB}"/>
              </a:ext>
            </a:extLst>
          </p:cNvPr>
          <p:cNvSpPr>
            <a:spLocks noGrp="1"/>
          </p:cNvSpPr>
          <p:nvPr>
            <p:ph type="title"/>
          </p:nvPr>
        </p:nvSpPr>
        <p:spPr/>
        <p:txBody>
          <a:bodyPr/>
          <a:lstStyle/>
          <a:p>
            <a:r>
              <a:rPr lang="en-US" dirty="0"/>
              <a:t>Week 5</a:t>
            </a:r>
          </a:p>
        </p:txBody>
      </p:sp>
      <p:sp>
        <p:nvSpPr>
          <p:cNvPr id="3" name="Content Placeholder 2">
            <a:extLst>
              <a:ext uri="{FF2B5EF4-FFF2-40B4-BE49-F238E27FC236}">
                <a16:creationId xmlns:a16="http://schemas.microsoft.com/office/drawing/2014/main" id="{08FEA763-3D59-41F1-9665-15E70C2241D2}"/>
              </a:ext>
            </a:extLst>
          </p:cNvPr>
          <p:cNvSpPr>
            <a:spLocks noGrp="1"/>
          </p:cNvSpPr>
          <p:nvPr>
            <p:ph idx="1"/>
          </p:nvPr>
        </p:nvSpPr>
        <p:spPr/>
        <p:txBody>
          <a:bodyPr/>
          <a:lstStyle/>
          <a:p>
            <a:pPr lvl="0"/>
            <a:r>
              <a:rPr lang="en-US" dirty="0"/>
              <a:t>Science &amp; Tech for National Development</a:t>
            </a:r>
          </a:p>
          <a:p>
            <a:pPr marL="0" lvl="0" indent="0">
              <a:buNone/>
            </a:pPr>
            <a:endParaRPr lang="en-US" dirty="0"/>
          </a:p>
          <a:p>
            <a:pPr lvl="0"/>
            <a:r>
              <a:rPr lang="en-US" dirty="0"/>
              <a:t>Government Policies and Initiatives</a:t>
            </a:r>
          </a:p>
          <a:p>
            <a:endParaRPr lang="en-US" dirty="0"/>
          </a:p>
        </p:txBody>
      </p:sp>
    </p:spTree>
    <p:extLst>
      <p:ext uri="{BB962C8B-B14F-4D97-AF65-F5344CB8AC3E}">
        <p14:creationId xmlns:p14="http://schemas.microsoft.com/office/powerpoint/2010/main" val="2283817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247</Words>
  <Application>Microsoft Office PowerPoint</Application>
  <PresentationFormat>Widescreen</PresentationFormat>
  <Paragraphs>59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Science Technology and Society</vt:lpstr>
      <vt:lpstr>Week -1  Orientation</vt:lpstr>
      <vt:lpstr>Science Technology and Society</vt:lpstr>
      <vt:lpstr>Why is it important to study STS?</vt:lpstr>
      <vt:lpstr>PowerPoint Presentation</vt:lpstr>
      <vt:lpstr>Week 2</vt:lpstr>
      <vt:lpstr>Week 3</vt:lpstr>
      <vt:lpstr>Week 4</vt:lpstr>
      <vt:lpstr>Week 5</vt:lpstr>
      <vt:lpstr>Week 6  Prelim Exam</vt:lpstr>
      <vt:lpstr>Week 7</vt:lpstr>
      <vt:lpstr>Week 8</vt:lpstr>
      <vt:lpstr>Week 9</vt:lpstr>
      <vt:lpstr>Week 10</vt:lpstr>
      <vt:lpstr>Week 11</vt:lpstr>
      <vt:lpstr>Week 12</vt:lpstr>
      <vt:lpstr>Week 13</vt:lpstr>
      <vt:lpstr>Week 14</vt:lpstr>
      <vt:lpstr>Week 15</vt:lpstr>
      <vt:lpstr>Week 16 </vt:lpstr>
      <vt:lpstr>Week 17</vt:lpstr>
      <vt:lpstr>Week 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Technology and Society</dc:title>
  <dc:creator>Dimaano, Elias (Student)</dc:creator>
  <cp:lastModifiedBy>Dimaano, Elias (Student)</cp:lastModifiedBy>
  <cp:revision>8</cp:revision>
  <dcterms:created xsi:type="dcterms:W3CDTF">2025-07-21T04:51:30Z</dcterms:created>
  <dcterms:modified xsi:type="dcterms:W3CDTF">2025-10-06T02:08:56Z</dcterms:modified>
</cp:coreProperties>
</file>