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0" r:id="rId13"/>
    <p:sldId id="267" r:id="rId14"/>
    <p:sldId id="268" r:id="rId15"/>
    <p:sldId id="271" r:id="rId16"/>
    <p:sldId id="269" r:id="rId17"/>
    <p:sldId id="272" r:id="rId18"/>
    <p:sldId id="273" r:id="rId19"/>
    <p:sldId id="284" r:id="rId20"/>
    <p:sldId id="274" r:id="rId21"/>
    <p:sldId id="285" r:id="rId22"/>
    <p:sldId id="275" r:id="rId23"/>
    <p:sldId id="290" r:id="rId24"/>
    <p:sldId id="291" r:id="rId25"/>
    <p:sldId id="276" r:id="rId26"/>
    <p:sldId id="286" r:id="rId27"/>
    <p:sldId id="287" r:id="rId28"/>
    <p:sldId id="288" r:id="rId29"/>
    <p:sldId id="289" r:id="rId30"/>
    <p:sldId id="277" r:id="rId31"/>
    <p:sldId id="278" r:id="rId32"/>
    <p:sldId id="279" r:id="rId33"/>
    <p:sldId id="280" r:id="rId34"/>
    <p:sldId id="281" r:id="rId35"/>
    <p:sldId id="282" r:id="rId36"/>
    <p:sldId id="283" r:id="rId3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1" autoAdjust="0"/>
    <p:restoredTop sz="94660"/>
  </p:normalViewPr>
  <p:slideViewPr>
    <p:cSldViewPr snapToGrid="0">
      <p:cViewPr varScale="1">
        <p:scale>
          <a:sx n="42" d="100"/>
          <a:sy n="42" d="100"/>
        </p:scale>
        <p:origin x="56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3BE971-1ACA-4C8C-B27F-DCF52DC84F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E9EAD9-BC0D-419B-ADAC-FCE3FF062D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D06B4E-62C0-4CA3-9E25-C87BE2F501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74D2E-82EB-4C86-A9D2-7E6F480CEB0E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9A0188-0A66-48D7-B15B-C4963745FC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94A1E2-F69B-4205-9AC0-4A45D20FFC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65B8A-C17C-4018-9E91-63B04A6DE1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78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84544F-6B33-4C04-82E6-BAC6EDE479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4F7109F-9417-41B3-AE4F-E09AD7786B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1027C2-016E-4CCE-B65E-2861148371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74D2E-82EB-4C86-A9D2-7E6F480CEB0E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B41657-59FB-47F5-AA5A-1E2F92AA88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78440E-1E5F-40B9-9153-D88D0CA970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65B8A-C17C-4018-9E91-63B04A6DE1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476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C2BB77D-85EA-430A-A3D9-19917E1639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6311CF2-219F-4E24-8C88-27D9D9E8E8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BA1B22-6903-46F7-83A1-19E87EB3F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74D2E-82EB-4C86-A9D2-7E6F480CEB0E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69F956-485A-4DBD-B3FA-2E0BD2CF71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6F3A41-DD3E-4D8A-A5C4-C885F4A528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65B8A-C17C-4018-9E91-63B04A6DE1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558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5FCCDF-DF5B-4B1E-B517-2367BFCE53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7FCB32-24E7-43EA-86B8-660DFEA6AD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1C4353-3D0C-415D-B511-0808872F2E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74D2E-82EB-4C86-A9D2-7E6F480CEB0E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399167-5C2C-43F8-8D4F-09DFBD1DE0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3A3EC-58EF-4815-A11A-F92CB35D3F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65B8A-C17C-4018-9E91-63B04A6DE1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657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492472-39AA-45DF-B5BA-FB68F8DBB9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183195-B7C8-4AAF-81BB-AA596AABFB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AB6E68-E314-4C80-92EF-8131A073CA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74D2E-82EB-4C86-A9D2-7E6F480CEB0E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363500-63AF-4E1E-957D-529C44D925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3D82EB-767D-4FBB-A65D-2C2379DB4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65B8A-C17C-4018-9E91-63B04A6DE1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7692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E05731-874A-4EAB-B153-51DD7C13E7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4B66F1-5604-460F-BD82-F43D1FEB59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19A561-B119-4677-A7FC-CEFEFD5CA0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B08AAA-5735-4E5E-90D8-C4FD228269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74D2E-82EB-4C86-A9D2-7E6F480CEB0E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50CD57-FEBD-4961-89BB-E7E0E2805D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5AD27E-52F8-4119-8625-25635BCEC3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65B8A-C17C-4018-9E91-63B04A6DE1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1905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F1D057-3546-4FA4-A04C-DBFBC18A59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AF0C5B-0699-44DF-8183-559FB7426F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907315-19D2-4B81-AA37-3211701625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F524529-7E53-4E96-9C25-F14D284956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B4476A4-FAC9-4EF7-B556-10110BFD6C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E5D6A07-9DAC-497D-BE5F-CB597F8F9B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74D2E-82EB-4C86-A9D2-7E6F480CEB0E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38AC1EF-663F-474D-97FC-99FF7AEA1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E03DF9E-361B-4BBC-AFCD-58F41B6DAA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65B8A-C17C-4018-9E91-63B04A6DE1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80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3717FF-A21B-4D29-8453-338000E5F6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0555D05-061A-4B4E-8C19-C98358FAD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74D2E-82EB-4C86-A9D2-7E6F480CEB0E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D356A5-55C4-4DE4-BCF8-BA2F9CB774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7B658E-2C35-4267-AF88-B58955ECCC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65B8A-C17C-4018-9E91-63B04A6DE1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9238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4B19B49-7806-4B71-874A-DB4A3EEE39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74D2E-82EB-4C86-A9D2-7E6F480CEB0E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4E3F37F-2B66-4A2B-A2CE-AACE28E224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491525-4527-4882-9CEA-88E6C4D36F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65B8A-C17C-4018-9E91-63B04A6DE1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7574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3E50C9-E8B2-4886-A039-0F241442A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CC072D-8A41-4BCD-8124-F8ECE38C3F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AD9750A-2574-4979-80EA-1CFEF76C76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D440BD-669F-42F9-804B-E6A358AEA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74D2E-82EB-4C86-A9D2-7E6F480CEB0E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B1D189-322C-4059-9D14-2B6EC7C6FA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3824FD-71C9-4DBD-91EF-7DE18ED22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65B8A-C17C-4018-9E91-63B04A6DE1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447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AA9AD7-C932-4C60-A61F-45189CAB5D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CC5CFC4-F219-4E93-970E-8C6C4F0BB7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24AFAA-5411-4FBB-AD4A-5E0D47E3EE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75672A-9D64-4FEE-ABA6-D85A01D13A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74D2E-82EB-4C86-A9D2-7E6F480CEB0E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40E93D-9747-4868-AC9E-6DBBCB3DD5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47864E-8470-4AE0-A8B7-33B8E5C74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65B8A-C17C-4018-9E91-63B04A6DE1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250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4B9C349-C295-41AB-B928-1B901E8CFE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401834-05EC-46AC-8554-1A72E5C7C4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EC36F3-0607-402A-B536-DF06250FF8A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74D2E-82EB-4C86-A9D2-7E6F480CEB0E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434023-8C18-40AC-B951-631418DEC0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662CE3-BC0C-4DCC-95A7-CAA593BACA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E65B8A-C17C-4018-9E91-63B04A6DE1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987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FCAEE6-DBBB-4DEC-8FD6-921239DBCD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655762"/>
          </a:xfrm>
        </p:spPr>
        <p:txBody>
          <a:bodyPr>
            <a:normAutofit/>
          </a:bodyPr>
          <a:lstStyle/>
          <a:p>
            <a:r>
              <a:rPr lang="en-US" sz="4000" dirty="0"/>
              <a:t>Readings in Phil. History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EB005CE-891D-47E9-AFEE-93C80CAF30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200400"/>
            <a:ext cx="9144000" cy="2057400"/>
          </a:xfrm>
        </p:spPr>
        <p:txBody>
          <a:bodyPr/>
          <a:lstStyle/>
          <a:p>
            <a:r>
              <a:rPr lang="en-US" dirty="0"/>
              <a:t>Elias D. </a:t>
            </a:r>
            <a:r>
              <a:rPr lang="en-US" dirty="0" err="1"/>
              <a:t>Dimaano</a:t>
            </a:r>
            <a:r>
              <a:rPr lang="en-US" dirty="0"/>
              <a:t>, </a:t>
            </a:r>
            <a:r>
              <a:rPr lang="en-US" dirty="0" err="1"/>
              <a:t>MAEd</a:t>
            </a:r>
            <a:endParaRPr lang="en-US" dirty="0"/>
          </a:p>
          <a:p>
            <a:r>
              <a:rPr lang="en-US" dirty="0"/>
              <a:t>COBM</a:t>
            </a:r>
          </a:p>
        </p:txBody>
      </p:sp>
    </p:spTree>
    <p:extLst>
      <p:ext uri="{BB962C8B-B14F-4D97-AF65-F5344CB8AC3E}">
        <p14:creationId xmlns:p14="http://schemas.microsoft.com/office/powerpoint/2010/main" val="22255346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C79F01-31B4-4B25-95DA-5F3B040B33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Week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F153E0-73E9-4DD1-B954-F514D69079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Pre-Colonial Societies</a:t>
            </a:r>
          </a:p>
          <a:p>
            <a:endParaRPr lang="en-US" dirty="0"/>
          </a:p>
          <a:p>
            <a:pPr lvl="0"/>
            <a:r>
              <a:rPr lang="en-US" dirty="0"/>
              <a:t>Barangay system- Social classes, livelihood, culture</a:t>
            </a:r>
          </a:p>
          <a:p>
            <a:pPr lvl="0"/>
            <a:r>
              <a:rPr lang="en-US" dirty="0"/>
              <a:t>Trade and foreign influences</a:t>
            </a:r>
          </a:p>
          <a:p>
            <a:endParaRPr lang="en-US" dirty="0"/>
          </a:p>
          <a:p>
            <a:r>
              <a:rPr lang="en-US" dirty="0"/>
              <a:t>(Lecture / Discussion)</a:t>
            </a:r>
          </a:p>
          <a:p>
            <a:endParaRPr lang="en-US" dirty="0"/>
          </a:p>
          <a:p>
            <a:r>
              <a:rPr lang="en-US" dirty="0"/>
              <a:t>What were the early Filipino communities like?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46319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7A0CBE-1FCB-4BD8-916B-2615B0C2B3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Week 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7FDC37-D18A-4DB2-B7D5-8542254BF4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Spanish Colonization and Christianization</a:t>
            </a:r>
          </a:p>
          <a:p>
            <a:endParaRPr lang="en-US" dirty="0"/>
          </a:p>
          <a:p>
            <a:pPr lvl="0"/>
            <a:r>
              <a:rPr lang="en-US" dirty="0"/>
              <a:t>Arrival of Spaniards</a:t>
            </a:r>
          </a:p>
          <a:p>
            <a:pPr lvl="0"/>
            <a:r>
              <a:rPr lang="en-US" dirty="0"/>
              <a:t>Conversion to Christianity</a:t>
            </a:r>
          </a:p>
          <a:p>
            <a:pPr lvl="0"/>
            <a:r>
              <a:rPr lang="en-US" dirty="0" err="1"/>
              <a:t>Reducción</a:t>
            </a:r>
            <a:r>
              <a:rPr lang="en-US" dirty="0"/>
              <a:t> and encomienda system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53011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2EF8E0-B41E-4ED8-9352-B0A42EB95C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Aug 28, 2025</a:t>
            </a:r>
          </a:p>
          <a:p>
            <a:endParaRPr lang="en-US" dirty="0"/>
          </a:p>
          <a:p>
            <a:r>
              <a:rPr lang="en-US" dirty="0"/>
              <a:t>Seatwork / Activity</a:t>
            </a:r>
          </a:p>
          <a:p>
            <a:endParaRPr lang="en-US" dirty="0"/>
          </a:p>
          <a:p>
            <a:r>
              <a:rPr lang="en-US" dirty="0"/>
              <a:t>How did colonization change Philippine Society?</a:t>
            </a:r>
          </a:p>
        </p:txBody>
      </p:sp>
    </p:spTree>
    <p:extLst>
      <p:ext uri="{BB962C8B-B14F-4D97-AF65-F5344CB8AC3E}">
        <p14:creationId xmlns:p14="http://schemas.microsoft.com/office/powerpoint/2010/main" val="41558853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11ED4D-DA36-4289-BC4E-3406AE7BCC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Reflection Paper (Due date 5</a:t>
            </a:r>
            <a:r>
              <a:rPr lang="en-US" baseline="30000" dirty="0"/>
              <a:t>th</a:t>
            </a:r>
            <a:r>
              <a:rPr lang="en-US" dirty="0"/>
              <a:t> Week)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Spanish Influence</a:t>
            </a:r>
          </a:p>
        </p:txBody>
      </p:sp>
    </p:spTree>
    <p:extLst>
      <p:ext uri="{BB962C8B-B14F-4D97-AF65-F5344CB8AC3E}">
        <p14:creationId xmlns:p14="http://schemas.microsoft.com/office/powerpoint/2010/main" val="3670408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F4278D-23AC-479F-ACCA-612DFB1999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Week 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785BAA-EC89-441B-9ABD-8A90CC9CF9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Revolution </a:t>
            </a:r>
          </a:p>
          <a:p>
            <a:pPr marL="0" indent="0">
              <a:buNone/>
            </a:pPr>
            <a:r>
              <a:rPr lang="en-US" dirty="0"/>
              <a:t>Revolts against Spanish Rule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lvl="0"/>
            <a:r>
              <a:rPr lang="en-US" dirty="0"/>
              <a:t>Early revolts (religious, political, economic)</a:t>
            </a:r>
          </a:p>
          <a:p>
            <a:r>
              <a:rPr lang="en-US" dirty="0"/>
              <a:t>Famous leaders and outcomes</a:t>
            </a:r>
          </a:p>
        </p:txBody>
      </p:sp>
    </p:spTree>
    <p:extLst>
      <p:ext uri="{BB962C8B-B14F-4D97-AF65-F5344CB8AC3E}">
        <p14:creationId xmlns:p14="http://schemas.microsoft.com/office/powerpoint/2010/main" val="11348839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1D2E1D-E92E-4C68-B725-45228F7569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7CB05D-F3C7-4C29-A570-378CC888AB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Andres Bonifacio  - 1897</a:t>
            </a:r>
          </a:p>
          <a:p>
            <a:r>
              <a:rPr lang="en-US" dirty="0"/>
              <a:t>Apolinario Mabini – Sublime Paralytic</a:t>
            </a:r>
          </a:p>
          <a:p>
            <a:r>
              <a:rPr lang="en-US" dirty="0"/>
              <a:t>Jose Rizal – </a:t>
            </a:r>
            <a:r>
              <a:rPr lang="en-US" dirty="0" err="1"/>
              <a:t>Noli</a:t>
            </a:r>
            <a:r>
              <a:rPr lang="en-US" dirty="0"/>
              <a:t> and Fili</a:t>
            </a:r>
          </a:p>
          <a:p>
            <a:r>
              <a:rPr lang="en-US" dirty="0"/>
              <a:t>Gregoria De Jesus –only female member of the Katipunan</a:t>
            </a:r>
          </a:p>
          <a:p>
            <a:r>
              <a:rPr lang="en-US" dirty="0"/>
              <a:t>Emilio Jacinto – brain </a:t>
            </a:r>
            <a:r>
              <a:rPr lang="en-US"/>
              <a:t>of Katipunan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22552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C7DA71-67A6-4B17-8D70-7CBA1FCCEE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Week 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0C37B4-FB73-4CCF-B8C0-76F5D6EE44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Exam</a:t>
            </a:r>
          </a:p>
        </p:txBody>
      </p:sp>
    </p:spTree>
    <p:extLst>
      <p:ext uri="{BB962C8B-B14F-4D97-AF65-F5344CB8AC3E}">
        <p14:creationId xmlns:p14="http://schemas.microsoft.com/office/powerpoint/2010/main" val="34337592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4171C3-7E13-4663-9F46-B2570CF2BD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Week 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73F7EE-66EC-44EF-AD0D-CF7E8DF32E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Katipunan</a:t>
            </a:r>
          </a:p>
          <a:p>
            <a:endParaRPr lang="en-US" dirty="0"/>
          </a:p>
          <a:p>
            <a:pPr>
              <a:buFontTx/>
              <a:buChar char="-"/>
            </a:pPr>
            <a:r>
              <a:rPr lang="en-US" dirty="0"/>
              <a:t>Reformists </a:t>
            </a:r>
          </a:p>
          <a:p>
            <a:pPr marL="0" indent="0">
              <a:buNone/>
            </a:pPr>
            <a:endParaRPr lang="en-US" dirty="0"/>
          </a:p>
          <a:p>
            <a:pPr>
              <a:buFontTx/>
              <a:buChar char="-"/>
            </a:pPr>
            <a:r>
              <a:rPr lang="en-US" dirty="0"/>
              <a:t>Revolutionaries</a:t>
            </a:r>
          </a:p>
        </p:txBody>
      </p:sp>
    </p:spTree>
    <p:extLst>
      <p:ext uri="{BB962C8B-B14F-4D97-AF65-F5344CB8AC3E}">
        <p14:creationId xmlns:p14="http://schemas.microsoft.com/office/powerpoint/2010/main" val="36280988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D1F824-DE98-497B-A34C-76CC06560E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Week 8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1B57AA-B3CA-451B-A6BE-328528CE93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Declaration of Independence</a:t>
            </a:r>
          </a:p>
        </p:txBody>
      </p:sp>
    </p:spTree>
    <p:extLst>
      <p:ext uri="{BB962C8B-B14F-4D97-AF65-F5344CB8AC3E}">
        <p14:creationId xmlns:p14="http://schemas.microsoft.com/office/powerpoint/2010/main" val="39627668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0941BA-2503-4BFF-82E1-03DB81934D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June 12, 1898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2030F3-91E9-4D69-8727-BD1E9C3E45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Emilio Aguinaldo</a:t>
            </a:r>
          </a:p>
          <a:p>
            <a:r>
              <a:rPr lang="en-US" dirty="0"/>
              <a:t>Cavite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End of 333 years under Spanish colonial rule</a:t>
            </a:r>
          </a:p>
          <a:p>
            <a:pPr marL="0" indent="0">
              <a:buNone/>
            </a:pPr>
            <a:r>
              <a:rPr lang="en-US" dirty="0"/>
              <a:t>Independent Philippine Republic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What happened after the declaration of Philippine </a:t>
            </a:r>
            <a:r>
              <a:rPr lang="en-US" dirty="0" err="1"/>
              <a:t>Independece</a:t>
            </a:r>
            <a:r>
              <a:rPr lang="en-US" dirty="0"/>
              <a:t>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39783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48E5B-52BF-4CEF-917A-66BFFC1D1A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FCPC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0954CA-BD45-48FC-9713-8355F48C88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First City Providential College</a:t>
            </a:r>
          </a:p>
        </p:txBody>
      </p:sp>
    </p:spTree>
    <p:extLst>
      <p:ext uri="{BB962C8B-B14F-4D97-AF65-F5344CB8AC3E}">
        <p14:creationId xmlns:p14="http://schemas.microsoft.com/office/powerpoint/2010/main" val="5011728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91BBC1-07D3-4C5A-9EEB-8C5392F4DB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Week 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ACA087-D8A0-4746-AEFC-DCB5A6EE81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American Period </a:t>
            </a:r>
          </a:p>
        </p:txBody>
      </p:sp>
    </p:spTree>
    <p:extLst>
      <p:ext uri="{BB962C8B-B14F-4D97-AF65-F5344CB8AC3E}">
        <p14:creationId xmlns:p14="http://schemas.microsoft.com/office/powerpoint/2010/main" val="297770974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9DE344-341D-44AA-AC72-81B16C053A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American period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E017AB-D3BD-497D-B42A-7CFA2AF648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1898 – 1946</a:t>
            </a:r>
          </a:p>
          <a:p>
            <a:endParaRPr lang="en-US" dirty="0"/>
          </a:p>
          <a:p>
            <a:r>
              <a:rPr lang="en-US" dirty="0"/>
              <a:t>Treaty of Paris – end of war between America and Spain</a:t>
            </a:r>
          </a:p>
          <a:p>
            <a:r>
              <a:rPr lang="en-US" dirty="0"/>
              <a:t>Handing over the Philippines to the Americans</a:t>
            </a:r>
          </a:p>
          <a:p>
            <a:endParaRPr lang="en-US" dirty="0"/>
          </a:p>
          <a:p>
            <a:r>
              <a:rPr lang="en-US" dirty="0"/>
              <a:t>1946 Philippine </a:t>
            </a:r>
            <a:r>
              <a:rPr lang="en-US"/>
              <a:t>Independence July 4, 1946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4576200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35FA71-CD8F-489A-84B3-D4EA391FF5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Week 10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358CB2-B044-49EA-B4B2-A9376B0DAE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Japanese Occupation </a:t>
            </a:r>
          </a:p>
          <a:p>
            <a:r>
              <a:rPr lang="en-US" dirty="0"/>
              <a:t>WW II</a:t>
            </a:r>
          </a:p>
        </p:txBody>
      </p:sp>
    </p:spTree>
    <p:extLst>
      <p:ext uri="{BB962C8B-B14F-4D97-AF65-F5344CB8AC3E}">
        <p14:creationId xmlns:p14="http://schemas.microsoft.com/office/powerpoint/2010/main" val="124890748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DD60E7-909F-4FCD-9C04-2AAE4ABEC3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9315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Invasion and Early Stages (1941–1942)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71E1EA-0EC4-488A-9B34-2FC13C0E05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en-US" b="1" dirty="0"/>
              <a:t>December 8, 1941:</a:t>
            </a:r>
            <a:r>
              <a:rPr lang="en-US" dirty="0"/>
              <a:t> Just hours after Japan attacked Pearl Harbor, they bombed </a:t>
            </a:r>
            <a:r>
              <a:rPr lang="en-US" b="1" dirty="0"/>
              <a:t>Clark Air Base</a:t>
            </a:r>
            <a:r>
              <a:rPr lang="en-US" dirty="0"/>
              <a:t> and </a:t>
            </a:r>
            <a:r>
              <a:rPr lang="en-US" b="1" dirty="0"/>
              <a:t>Nichols Field</a:t>
            </a:r>
            <a:r>
              <a:rPr lang="en-US" dirty="0"/>
              <a:t> in the Philippines.</a:t>
            </a:r>
          </a:p>
          <a:p>
            <a:pPr lvl="0"/>
            <a:endParaRPr lang="en-US" dirty="0"/>
          </a:p>
          <a:p>
            <a:pPr lvl="0"/>
            <a:r>
              <a:rPr lang="en-US" b="1" dirty="0"/>
              <a:t>December 1941 – May 1942:</a:t>
            </a:r>
            <a:r>
              <a:rPr lang="en-US" dirty="0"/>
              <a:t> Japanese forces invaded Luzon, Visayas, and Mindanao.</a:t>
            </a:r>
          </a:p>
          <a:p>
            <a:pPr lvl="0"/>
            <a:endParaRPr lang="en-US" dirty="0"/>
          </a:p>
          <a:p>
            <a:pPr lvl="0"/>
            <a:r>
              <a:rPr lang="en-US" b="1" dirty="0"/>
              <a:t>January 2, 1942:</a:t>
            </a:r>
            <a:r>
              <a:rPr lang="en-US" dirty="0"/>
              <a:t> Manila was declared an </a:t>
            </a:r>
            <a:r>
              <a:rPr lang="en-US" b="1" dirty="0"/>
              <a:t>“open city”</a:t>
            </a:r>
            <a:r>
              <a:rPr lang="en-US" dirty="0"/>
              <a:t> to avoid destruction, but the Japanese occupied it anyway.</a:t>
            </a:r>
          </a:p>
          <a:p>
            <a:pPr marL="0" lvl="0" indent="0">
              <a:buNone/>
            </a:pPr>
            <a:endParaRPr lang="en-US" dirty="0"/>
          </a:p>
          <a:p>
            <a:pPr lvl="0"/>
            <a:r>
              <a:rPr lang="en-US" b="1" dirty="0"/>
              <a:t>April 9, 1942:</a:t>
            </a:r>
            <a:r>
              <a:rPr lang="en-US" dirty="0"/>
              <a:t> The </a:t>
            </a:r>
            <a:r>
              <a:rPr lang="en-US" b="1" dirty="0"/>
              <a:t>Bataan Peninsula</a:t>
            </a:r>
            <a:r>
              <a:rPr lang="en-US" dirty="0"/>
              <a:t> fell; around 75,000 Filipino and American soldiers were forced to march 100 kilometers to Camp O’Donnell — known as the </a:t>
            </a:r>
            <a:r>
              <a:rPr lang="en-US" b="1" dirty="0"/>
              <a:t>Bataan Death March</a:t>
            </a:r>
            <a:r>
              <a:rPr lang="en-US" dirty="0"/>
              <a:t>, where thousands died from starvation, exhaustion, and abuse.</a:t>
            </a:r>
          </a:p>
          <a:p>
            <a:pPr marL="0" lvl="0" indent="0">
              <a:buNone/>
            </a:pPr>
            <a:endParaRPr lang="en-US" dirty="0"/>
          </a:p>
          <a:p>
            <a:pPr lvl="0"/>
            <a:r>
              <a:rPr lang="en-US" b="1" dirty="0"/>
              <a:t>May 6, 1942:</a:t>
            </a:r>
            <a:r>
              <a:rPr lang="en-US" dirty="0"/>
              <a:t> The </a:t>
            </a:r>
            <a:r>
              <a:rPr lang="en-US" b="1" dirty="0"/>
              <a:t>Battle of Corregidor</a:t>
            </a:r>
            <a:r>
              <a:rPr lang="en-US" dirty="0"/>
              <a:t> ended, marking full Japanese control of the Philippines.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954507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63356B-367E-4D1D-B458-068901410F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Japanese Rule (1942–1945)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F39440-8EA8-4960-A446-C82496B20C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en-US" dirty="0"/>
              <a:t>The Philippines was placed under the </a:t>
            </a:r>
            <a:r>
              <a:rPr lang="en-US" b="1" dirty="0"/>
              <a:t>Japanese Military Administration</a:t>
            </a:r>
            <a:r>
              <a:rPr lang="en-US" dirty="0"/>
              <a:t>.</a:t>
            </a:r>
          </a:p>
          <a:p>
            <a:pPr marL="0" lvl="0" indent="0">
              <a:buNone/>
            </a:pPr>
            <a:endParaRPr lang="en-US" dirty="0"/>
          </a:p>
          <a:p>
            <a:pPr lvl="0"/>
            <a:r>
              <a:rPr lang="en-US" dirty="0"/>
              <a:t>Japan established the </a:t>
            </a:r>
            <a:r>
              <a:rPr lang="en-US" b="1" dirty="0"/>
              <a:t>Second Philippine Republic</a:t>
            </a:r>
            <a:r>
              <a:rPr lang="en-US" dirty="0"/>
              <a:t> under </a:t>
            </a:r>
            <a:r>
              <a:rPr lang="en-US" b="1" dirty="0"/>
              <a:t>President José P. Laurel</a:t>
            </a:r>
            <a:r>
              <a:rPr lang="en-US" dirty="0"/>
              <a:t> in 1943 — a puppet government controlled by Japan.</a:t>
            </a:r>
          </a:p>
          <a:p>
            <a:pPr marL="0" lvl="0" indent="0">
              <a:buNone/>
            </a:pPr>
            <a:endParaRPr lang="en-US" dirty="0"/>
          </a:p>
          <a:p>
            <a:pPr lvl="0"/>
            <a:r>
              <a:rPr lang="en-US" dirty="0"/>
              <a:t>The Japanese promoted </a:t>
            </a:r>
            <a:r>
              <a:rPr lang="en-US" b="1" dirty="0"/>
              <a:t>“Asia for Asians”</a:t>
            </a:r>
            <a:r>
              <a:rPr lang="en-US" dirty="0"/>
              <a:t>, urging Filipinos to reject Western influence and cooperate with Japan.</a:t>
            </a:r>
          </a:p>
          <a:p>
            <a:pPr marL="0" lvl="0" indent="0">
              <a:buNone/>
            </a:pPr>
            <a:endParaRPr lang="en-US" dirty="0"/>
          </a:p>
          <a:p>
            <a:pPr lvl="0"/>
            <a:r>
              <a:rPr lang="en-US" dirty="0"/>
              <a:t>However, their harsh rule — including censorship, forced labor (</a:t>
            </a:r>
            <a:r>
              <a:rPr lang="en-US" i="1" dirty="0"/>
              <a:t>“</a:t>
            </a:r>
            <a:r>
              <a:rPr lang="en-US" i="1" dirty="0" err="1"/>
              <a:t>sakdal</a:t>
            </a:r>
            <a:r>
              <a:rPr lang="en-US" i="1" dirty="0"/>
              <a:t>”</a:t>
            </a:r>
            <a:r>
              <a:rPr lang="en-US" dirty="0"/>
              <a:t>), and food shortages — led to resentment.</a:t>
            </a:r>
          </a:p>
          <a:p>
            <a:pPr marL="0" lvl="0" indent="0">
              <a:buNone/>
            </a:pPr>
            <a:endParaRPr lang="en-US" dirty="0"/>
          </a:p>
          <a:p>
            <a:r>
              <a:rPr lang="en-US" dirty="0"/>
              <a:t>Many Filipinos joined the </a:t>
            </a:r>
            <a:r>
              <a:rPr lang="en-US" b="1" dirty="0"/>
              <a:t>guerrilla resistance movement</a:t>
            </a:r>
            <a:r>
              <a:rPr lang="en-US" dirty="0"/>
              <a:t>, secretly supporting the return of the Americans.</a:t>
            </a:r>
          </a:p>
        </p:txBody>
      </p:sp>
    </p:spTree>
    <p:extLst>
      <p:ext uri="{BB962C8B-B14F-4D97-AF65-F5344CB8AC3E}">
        <p14:creationId xmlns:p14="http://schemas.microsoft.com/office/powerpoint/2010/main" val="401259292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EF4269-A5F8-48F4-B06A-30A830ACB2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Week 11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482A4E-DDEE-4931-AAB6-38EA5659DA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Post War Philippines</a:t>
            </a:r>
          </a:p>
          <a:p>
            <a:endParaRPr lang="en-US" dirty="0"/>
          </a:p>
          <a:p>
            <a:r>
              <a:rPr lang="en-US" dirty="0"/>
              <a:t>Independence</a:t>
            </a:r>
          </a:p>
        </p:txBody>
      </p:sp>
    </p:spTree>
    <p:extLst>
      <p:ext uri="{BB962C8B-B14F-4D97-AF65-F5344CB8AC3E}">
        <p14:creationId xmlns:p14="http://schemas.microsoft.com/office/powerpoint/2010/main" val="356268901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DBADB0-721F-4DC8-BD08-B536F9F67C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1520" y="975360"/>
            <a:ext cx="10622280" cy="5201603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1945 – End of World War II</a:t>
            </a:r>
            <a:endParaRPr lang="en-US" dirty="0"/>
          </a:p>
          <a:p>
            <a:pPr lvl="0"/>
            <a:r>
              <a:rPr lang="en-US" dirty="0"/>
              <a:t>Liberation of the Philippines from Japanese occupation.</a:t>
            </a:r>
          </a:p>
          <a:p>
            <a:pPr marL="0" lvl="0" indent="0">
              <a:buNone/>
            </a:pPr>
            <a:endParaRPr lang="en-US" dirty="0"/>
          </a:p>
          <a:p>
            <a:pPr lvl="0"/>
            <a:r>
              <a:rPr lang="en-US" dirty="0"/>
              <a:t>Manila is left in ruins—one of the most devastated cities in Asia.</a:t>
            </a:r>
          </a:p>
          <a:p>
            <a:pPr marL="0" lvl="0" indent="0">
              <a:buNone/>
            </a:pPr>
            <a:endParaRPr lang="en-US" dirty="0"/>
          </a:p>
          <a:p>
            <a:r>
              <a:rPr lang="en-US" dirty="0"/>
              <a:t>Over 1 million Filipinos are killed; the economy and infrastructure are in collapse.</a:t>
            </a:r>
          </a:p>
        </p:txBody>
      </p:sp>
    </p:spTree>
    <p:extLst>
      <p:ext uri="{BB962C8B-B14F-4D97-AF65-F5344CB8AC3E}">
        <p14:creationId xmlns:p14="http://schemas.microsoft.com/office/powerpoint/2010/main" val="348131334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9D6886-CB82-4D84-BA68-C188638F63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99160"/>
            <a:ext cx="10515600" cy="527780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/>
              <a:t>1946 – Independence and Reconstruction</a:t>
            </a:r>
          </a:p>
          <a:p>
            <a:pPr marL="0" indent="0">
              <a:buNone/>
            </a:pPr>
            <a:endParaRPr lang="en-US" dirty="0"/>
          </a:p>
          <a:p>
            <a:pPr lvl="0"/>
            <a:r>
              <a:rPr lang="en-US" b="1" dirty="0"/>
              <a:t>July 4, 1946:</a:t>
            </a:r>
            <a:r>
              <a:rPr lang="en-US" dirty="0"/>
              <a:t> The </a:t>
            </a:r>
            <a:r>
              <a:rPr lang="en-US" b="1" dirty="0"/>
              <a:t>Republic of the Philippines</a:t>
            </a:r>
            <a:r>
              <a:rPr lang="en-US" dirty="0"/>
              <a:t> is officially proclaimed.</a:t>
            </a:r>
          </a:p>
          <a:p>
            <a:pPr marL="0" lvl="0" indent="0">
              <a:buNone/>
            </a:pPr>
            <a:endParaRPr lang="en-US" dirty="0"/>
          </a:p>
          <a:p>
            <a:pPr lvl="0"/>
            <a:r>
              <a:rPr lang="en-US" b="1" dirty="0"/>
              <a:t>Manuel </a:t>
            </a:r>
            <a:r>
              <a:rPr lang="en-US" b="1" dirty="0" err="1"/>
              <a:t>Roxas</a:t>
            </a:r>
            <a:r>
              <a:rPr lang="en-US" dirty="0"/>
              <a:t> becomes the </a:t>
            </a:r>
            <a:r>
              <a:rPr lang="en-US" b="1" dirty="0"/>
              <a:t>first president</a:t>
            </a:r>
            <a:r>
              <a:rPr lang="en-US" dirty="0"/>
              <a:t> of the independent republic.</a:t>
            </a:r>
          </a:p>
          <a:p>
            <a:pPr marL="0" lvl="0" indent="0">
              <a:buNone/>
            </a:pPr>
            <a:endParaRPr lang="en-US" dirty="0"/>
          </a:p>
          <a:p>
            <a:pPr lvl="0"/>
            <a:r>
              <a:rPr lang="en-US" b="1" dirty="0"/>
              <a:t>Bell Trade Act</a:t>
            </a:r>
            <a:r>
              <a:rPr lang="en-US" dirty="0"/>
              <a:t> signed, granting parity rights to Americans in trade and natural resources.</a:t>
            </a:r>
          </a:p>
          <a:p>
            <a:pPr marL="0" lvl="0" indent="0">
              <a:buNone/>
            </a:pPr>
            <a:endParaRPr lang="en-US" dirty="0"/>
          </a:p>
          <a:p>
            <a:r>
              <a:rPr lang="en-US" b="1" dirty="0"/>
              <a:t>Philippine Rehabilitation Act</a:t>
            </a:r>
            <a:r>
              <a:rPr lang="en-US" dirty="0"/>
              <a:t> provides U.S. financial aid for rebuilding</a:t>
            </a:r>
          </a:p>
        </p:txBody>
      </p:sp>
    </p:spTree>
    <p:extLst>
      <p:ext uri="{BB962C8B-B14F-4D97-AF65-F5344CB8AC3E}">
        <p14:creationId xmlns:p14="http://schemas.microsoft.com/office/powerpoint/2010/main" val="23465663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83916A-A09B-46EC-AF83-2B28E77614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1947 – Parity Rights and Military Bases</a:t>
            </a:r>
          </a:p>
          <a:p>
            <a:pPr marL="0" indent="0">
              <a:buNone/>
            </a:pPr>
            <a:endParaRPr lang="en-US" dirty="0"/>
          </a:p>
          <a:p>
            <a:pPr lvl="0"/>
            <a:r>
              <a:rPr lang="en-US" dirty="0"/>
              <a:t>The </a:t>
            </a:r>
            <a:r>
              <a:rPr lang="en-US" b="1" dirty="0"/>
              <a:t>Parity Amendment</a:t>
            </a:r>
            <a:r>
              <a:rPr lang="en-US" dirty="0"/>
              <a:t> to the Constitution allows equal access to Philippine natural resources for Americans.</a:t>
            </a:r>
          </a:p>
          <a:p>
            <a:pPr marL="0" lvl="0" indent="0">
              <a:buNone/>
            </a:pPr>
            <a:endParaRPr lang="en-US" dirty="0"/>
          </a:p>
          <a:p>
            <a:r>
              <a:rPr lang="en-US" b="1" dirty="0"/>
              <a:t>Military Bases Agreement:</a:t>
            </a:r>
            <a:r>
              <a:rPr lang="en-US" dirty="0"/>
              <a:t> U.S. retains control of Clark Air Base and Subic Naval Base for 99 years</a:t>
            </a:r>
          </a:p>
        </p:txBody>
      </p:sp>
    </p:spTree>
    <p:extLst>
      <p:ext uri="{BB962C8B-B14F-4D97-AF65-F5344CB8AC3E}">
        <p14:creationId xmlns:p14="http://schemas.microsoft.com/office/powerpoint/2010/main" val="210815476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93C98D-C581-4D37-97F2-60A505AFEB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1948 – Death of President </a:t>
            </a:r>
            <a:r>
              <a:rPr lang="en-US" b="1" dirty="0" err="1"/>
              <a:t>Roxas</a:t>
            </a:r>
            <a:endParaRPr lang="en-US" dirty="0"/>
          </a:p>
          <a:p>
            <a:pPr lvl="0"/>
            <a:r>
              <a:rPr lang="en-US" dirty="0"/>
              <a:t>President </a:t>
            </a:r>
            <a:r>
              <a:rPr lang="en-US" b="1" dirty="0"/>
              <a:t>Manuel </a:t>
            </a:r>
            <a:r>
              <a:rPr lang="en-US" b="1" dirty="0" err="1"/>
              <a:t>Roxas</a:t>
            </a:r>
            <a:r>
              <a:rPr lang="en-US" dirty="0"/>
              <a:t> dies of a heart attack.</a:t>
            </a:r>
          </a:p>
          <a:p>
            <a:pPr marL="0" lvl="0" indent="0">
              <a:buNone/>
            </a:pPr>
            <a:endParaRPr lang="en-US" dirty="0"/>
          </a:p>
          <a:p>
            <a:pPr lvl="0"/>
            <a:r>
              <a:rPr lang="en-US" b="1" dirty="0"/>
              <a:t>Elpidio </a:t>
            </a:r>
            <a:r>
              <a:rPr lang="en-US" b="1" dirty="0" err="1"/>
              <a:t>Quirino</a:t>
            </a:r>
            <a:r>
              <a:rPr lang="en-US" dirty="0"/>
              <a:t> assumes the presidency.</a:t>
            </a:r>
          </a:p>
          <a:p>
            <a:pPr marL="0" lvl="0" indent="0">
              <a:buNone/>
            </a:pPr>
            <a:endParaRPr lang="en-US" dirty="0"/>
          </a:p>
          <a:p>
            <a:pPr lvl="0"/>
            <a:r>
              <a:rPr lang="en-US" dirty="0"/>
              <a:t>The </a:t>
            </a:r>
            <a:r>
              <a:rPr lang="en-US" b="1" dirty="0" err="1"/>
              <a:t>Hukbalahap</a:t>
            </a:r>
            <a:r>
              <a:rPr lang="en-US" b="1" dirty="0"/>
              <a:t> Rebellion</a:t>
            </a:r>
            <a:r>
              <a:rPr lang="en-US" dirty="0"/>
              <a:t> (communist-led peasant movement) intensifies in Central Luzon.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70184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DA8FC4-A0E8-43B9-9C14-AE5D58E06F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Vison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DE61B0-156A-435A-A5AA-1C90CF8CE0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r>
              <a:rPr lang="en-US" dirty="0"/>
              <a:t>The First City Providential College shall be a world-class university for lifelong learning.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348358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74B0BE-E677-4550-BC60-1E2F220D7A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Week 12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31AE6F-7473-4F69-9C84-7EEC1ECB33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Midterm Exam</a:t>
            </a:r>
          </a:p>
        </p:txBody>
      </p:sp>
    </p:spTree>
    <p:extLst>
      <p:ext uri="{BB962C8B-B14F-4D97-AF65-F5344CB8AC3E}">
        <p14:creationId xmlns:p14="http://schemas.microsoft.com/office/powerpoint/2010/main" val="219710161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A1C87D-D01F-4AB2-8A78-327E8F8159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Week 13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A2E1AD-CD8F-4D9C-B86F-C65FA86DFE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Martial Law</a:t>
            </a:r>
          </a:p>
          <a:p>
            <a:endParaRPr lang="en-US" dirty="0"/>
          </a:p>
          <a:p>
            <a:r>
              <a:rPr lang="en-US" dirty="0"/>
              <a:t>Peoples Power</a:t>
            </a:r>
          </a:p>
        </p:txBody>
      </p:sp>
    </p:spTree>
    <p:extLst>
      <p:ext uri="{BB962C8B-B14F-4D97-AF65-F5344CB8AC3E}">
        <p14:creationId xmlns:p14="http://schemas.microsoft.com/office/powerpoint/2010/main" val="215115642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792EA4-FDC4-44C5-B0B3-0AD80B3E74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Week 14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46F190-CEFA-4FCE-B4ED-BA35140E95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Contemporary Issues in Philippine History</a:t>
            </a:r>
          </a:p>
        </p:txBody>
      </p:sp>
    </p:spTree>
    <p:extLst>
      <p:ext uri="{BB962C8B-B14F-4D97-AF65-F5344CB8AC3E}">
        <p14:creationId xmlns:p14="http://schemas.microsoft.com/office/powerpoint/2010/main" val="361387428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A1EE58-14BD-48B5-9C23-2A227C3B67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Week 15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E909D4-134F-419D-8143-872D383859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Local History</a:t>
            </a:r>
          </a:p>
        </p:txBody>
      </p:sp>
    </p:spTree>
    <p:extLst>
      <p:ext uri="{BB962C8B-B14F-4D97-AF65-F5344CB8AC3E}">
        <p14:creationId xmlns:p14="http://schemas.microsoft.com/office/powerpoint/2010/main" val="32428523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E88FFE-338C-4399-8F9E-95F1BF15E1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Week 16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92E142-938B-4C58-8A28-1C4998AA7E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Filipino Identity</a:t>
            </a:r>
          </a:p>
        </p:txBody>
      </p:sp>
    </p:spTree>
    <p:extLst>
      <p:ext uri="{BB962C8B-B14F-4D97-AF65-F5344CB8AC3E}">
        <p14:creationId xmlns:p14="http://schemas.microsoft.com/office/powerpoint/2010/main" val="208715269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C7049E-E1FE-4AAF-9A8E-682057588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Week 17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E5E33E-0242-4C52-B56E-9CB4290CDF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Review / Tasks Submissions</a:t>
            </a:r>
          </a:p>
        </p:txBody>
      </p:sp>
    </p:spTree>
    <p:extLst>
      <p:ext uri="{BB962C8B-B14F-4D97-AF65-F5344CB8AC3E}">
        <p14:creationId xmlns:p14="http://schemas.microsoft.com/office/powerpoint/2010/main" val="388942542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FC2597-F57A-4648-9F72-371C2F8FDF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Week 18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DE2F83-9B25-4E45-AB13-00364E264F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Final Exam</a:t>
            </a:r>
          </a:p>
        </p:txBody>
      </p:sp>
    </p:spTree>
    <p:extLst>
      <p:ext uri="{BB962C8B-B14F-4D97-AF65-F5344CB8AC3E}">
        <p14:creationId xmlns:p14="http://schemas.microsoft.com/office/powerpoint/2010/main" val="6433204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A6BBBE-CE54-4331-A40E-B92C3D9C2B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1FB505-6B62-4103-98F0-5687E75A05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First City Providential College shall:</a:t>
            </a:r>
          </a:p>
          <a:p>
            <a:pPr lvl="0" algn="just"/>
            <a:r>
              <a:rPr lang="en-US" dirty="0"/>
              <a:t>Offer relevant and multidisciplinary academic programs to produce lifelong learners who are globally competitive and socially responsible professionals.</a:t>
            </a:r>
          </a:p>
          <a:p>
            <a:pPr lvl="0" algn="just"/>
            <a:r>
              <a:rPr lang="en-US" dirty="0"/>
              <a:t>Produce viable researches for local and international publication and utilization.</a:t>
            </a:r>
          </a:p>
          <a:p>
            <a:r>
              <a:rPr lang="en-US" dirty="0"/>
              <a:t>Implement collaborative and sustainable community extension services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41282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243720-BB0F-431F-97AC-7DD8F35803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178877"/>
          </a:xfrm>
        </p:spPr>
        <p:txBody>
          <a:bodyPr>
            <a:normAutofit/>
          </a:bodyPr>
          <a:lstStyle/>
          <a:p>
            <a:r>
              <a:rPr lang="en-US" sz="5400" dirty="0"/>
              <a:t>Course: Readings in Phil. History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C9DDFBE-69B2-4966-A950-CB65160CF0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575560"/>
            <a:ext cx="9144000" cy="2682240"/>
          </a:xfrm>
        </p:spPr>
        <p:txBody>
          <a:bodyPr/>
          <a:lstStyle/>
          <a:p>
            <a:pPr algn="just"/>
            <a:r>
              <a:rPr lang="en-US" dirty="0"/>
              <a:t>This course critically examines Philippine history through selected primary sources. It seeks to develop historical and critical thinking by analyzing and interpreting significant events, individuals, and themes from the pre-colonial period to the present. Emphasis is given to the use of historical evidence in understanding national identity, culture, and contemporary issues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00384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7BCC24-C4DB-4217-9CC8-0C8EB3E954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Expectations: Course Outcomes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57F621-AF95-40BC-9D6E-03780BF4E0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Analyze primary sources as historical evidence to understand the Philippine past.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Evaluate historical interpretations and their relevance to nation-building.</a:t>
            </a:r>
          </a:p>
          <a:p>
            <a:endParaRPr lang="en-US" dirty="0"/>
          </a:p>
          <a:p>
            <a:r>
              <a:rPr lang="en-US" dirty="0"/>
              <a:t>Demonstrate appreciation of Philippine history in understanding contemporary Filipino identity and values.</a:t>
            </a:r>
          </a:p>
        </p:txBody>
      </p:sp>
    </p:spTree>
    <p:extLst>
      <p:ext uri="{BB962C8B-B14F-4D97-AF65-F5344CB8AC3E}">
        <p14:creationId xmlns:p14="http://schemas.microsoft.com/office/powerpoint/2010/main" val="38148067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9882ED-F675-4E00-8797-74B98408ED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107ABC-AE98-4542-A4B3-1E0F7A2123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Prelim 				30 points</a:t>
            </a:r>
          </a:p>
          <a:p>
            <a:endParaRPr lang="en-US" dirty="0"/>
          </a:p>
          <a:p>
            <a:r>
              <a:rPr lang="en-US" dirty="0"/>
              <a:t>Midterm 				30 points</a:t>
            </a:r>
          </a:p>
          <a:p>
            <a:endParaRPr lang="en-US" dirty="0"/>
          </a:p>
          <a:p>
            <a:r>
              <a:rPr lang="en-US" dirty="0"/>
              <a:t>Finals 				30 points</a:t>
            </a:r>
          </a:p>
          <a:p>
            <a:endParaRPr lang="en-US" dirty="0"/>
          </a:p>
          <a:p>
            <a:r>
              <a:rPr lang="en-US" dirty="0"/>
              <a:t>Exam / Field Fam 		10 points</a:t>
            </a:r>
          </a:p>
        </p:txBody>
      </p:sp>
    </p:spTree>
    <p:extLst>
      <p:ext uri="{BB962C8B-B14F-4D97-AF65-F5344CB8AC3E}">
        <p14:creationId xmlns:p14="http://schemas.microsoft.com/office/powerpoint/2010/main" val="40588145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52F984-3887-47FB-B37F-1B31CF7548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Week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16FA2B-A9C3-4632-AB7B-E7360FC5A5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do we verify historical truth?</a:t>
            </a:r>
          </a:p>
          <a:p>
            <a:endParaRPr lang="en-US" dirty="0"/>
          </a:p>
          <a:p>
            <a:pPr lvl="0"/>
            <a:r>
              <a:rPr lang="en-US" dirty="0"/>
              <a:t>Sources</a:t>
            </a:r>
          </a:p>
          <a:p>
            <a:pPr lvl="0"/>
            <a:r>
              <a:rPr lang="en-US" dirty="0"/>
              <a:t>Primary vs. secondary sources</a:t>
            </a:r>
          </a:p>
          <a:p>
            <a:pPr lvl="0"/>
            <a:r>
              <a:rPr lang="en-US" dirty="0"/>
              <a:t>Historical method and interpretation</a:t>
            </a:r>
          </a:p>
          <a:p>
            <a:pPr lvl="0"/>
            <a:r>
              <a:rPr lang="en-US" dirty="0"/>
              <a:t>Historical bias and objectivity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55771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810C35-CEF0-40F5-9E57-2FBAE6AF5A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Share your opinion</a:t>
            </a:r>
          </a:p>
        </p:txBody>
      </p:sp>
    </p:spTree>
    <p:extLst>
      <p:ext uri="{BB962C8B-B14F-4D97-AF65-F5344CB8AC3E}">
        <p14:creationId xmlns:p14="http://schemas.microsoft.com/office/powerpoint/2010/main" val="2460937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887</Words>
  <Application>Microsoft Office PowerPoint</Application>
  <PresentationFormat>Widescreen</PresentationFormat>
  <Paragraphs>170</Paragraphs>
  <Slides>36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0" baseType="lpstr">
      <vt:lpstr>Arial</vt:lpstr>
      <vt:lpstr>Calibri</vt:lpstr>
      <vt:lpstr>Calibri Light</vt:lpstr>
      <vt:lpstr>Office Theme</vt:lpstr>
      <vt:lpstr>Readings in Phil. History</vt:lpstr>
      <vt:lpstr>FCPC</vt:lpstr>
      <vt:lpstr>Vison</vt:lpstr>
      <vt:lpstr>Mission</vt:lpstr>
      <vt:lpstr>Course: Readings in Phil. History</vt:lpstr>
      <vt:lpstr>Expectations: Course Outcomes</vt:lpstr>
      <vt:lpstr>Evaluation</vt:lpstr>
      <vt:lpstr>Week 2</vt:lpstr>
      <vt:lpstr>Share your opinion</vt:lpstr>
      <vt:lpstr>Week 3</vt:lpstr>
      <vt:lpstr>Week 4</vt:lpstr>
      <vt:lpstr>PowerPoint Presentation</vt:lpstr>
      <vt:lpstr>PowerPoint Presentation</vt:lpstr>
      <vt:lpstr>Week 5</vt:lpstr>
      <vt:lpstr>PowerPoint Presentation</vt:lpstr>
      <vt:lpstr>Week 6</vt:lpstr>
      <vt:lpstr>Week 7</vt:lpstr>
      <vt:lpstr>Week 8</vt:lpstr>
      <vt:lpstr>June 12, 1898</vt:lpstr>
      <vt:lpstr>Week 9</vt:lpstr>
      <vt:lpstr>American period</vt:lpstr>
      <vt:lpstr>Week 10</vt:lpstr>
      <vt:lpstr>Invasion and Early Stages (1941–1942) </vt:lpstr>
      <vt:lpstr>Japanese Rule (1942–1945)</vt:lpstr>
      <vt:lpstr>Week 11</vt:lpstr>
      <vt:lpstr>PowerPoint Presentation</vt:lpstr>
      <vt:lpstr>PowerPoint Presentation</vt:lpstr>
      <vt:lpstr>PowerPoint Presentation</vt:lpstr>
      <vt:lpstr>PowerPoint Presentation</vt:lpstr>
      <vt:lpstr>Week 12</vt:lpstr>
      <vt:lpstr>Week 13</vt:lpstr>
      <vt:lpstr>Week 14</vt:lpstr>
      <vt:lpstr>Week 15</vt:lpstr>
      <vt:lpstr>Week 16</vt:lpstr>
      <vt:lpstr>Week 17</vt:lpstr>
      <vt:lpstr>Week 18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Dimaano, Elias (Student)</dc:creator>
  <cp:lastModifiedBy>Dimaano, Elias (Student)</cp:lastModifiedBy>
  <cp:revision>20</cp:revision>
  <dcterms:created xsi:type="dcterms:W3CDTF">2025-07-26T04:34:54Z</dcterms:created>
  <dcterms:modified xsi:type="dcterms:W3CDTF">2025-10-08T12:59:30Z</dcterms:modified>
</cp:coreProperties>
</file>